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3470"/>
    <p:restoredTop sz="94665"/>
  </p:normalViewPr>
  <p:slideViewPr>
    <p:cSldViewPr>
      <p:cViewPr varScale="1">
        <p:scale>
          <a:sx n="82" d="100"/>
          <a:sy n="82" d="100"/>
        </p:scale>
        <p:origin x="-1584" y="-82"/>
      </p:cViewPr>
      <p:guideLst>
        <p:guide orient="horz" pos="2158"/>
        <p:guide pos="2878"/>
        <p:guide pos="-9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presProps" Target="presProps.xml"  /><Relationship Id="rId38" Type="http://schemas.openxmlformats.org/officeDocument/2006/relationships/viewProps" Target="viewProps.xml"  /><Relationship Id="rId39" Type="http://schemas.openxmlformats.org/officeDocument/2006/relationships/theme" Target="theme/theme1.xml"  /><Relationship Id="rId4" Type="http://schemas.openxmlformats.org/officeDocument/2006/relationships/slide" Target="slides/slide2.xml"  /><Relationship Id="rId40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409FC3D0-1572-4F7A-8F7F-A675F7981F1D}" type="datetime1">
              <a:rPr lang="ko-KR" altLang="en-US"/>
              <a:pPr lvl="0">
                <a:defRPr lang="ko-KR" altLang="en-US"/>
              </a:pPr>
              <a:t>2017-02-20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EF2045C3-483F-491C-B81F-B818FF1ADAE6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F2045C3-483F-491C-B81F-B818FF1ADAE6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62400" y="4343400"/>
            <a:ext cx="5181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altLang="ko-KR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5181600"/>
            <a:ext cx="5181600" cy="457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en-US" altLang="ko-K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F4057CB1-EDDA-4657-BC9C-96508E2897D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09EB2B-6823-4136-A230-79B8D5B4F228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83FF61-BDD3-4960-AFEC-219EC7DC3DE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AE4C74-81DF-42A7-B7D5-3A35B1C97DEE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ACDF49-6896-46B3-ABF7-069B3CDD39A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A826F1-CC8F-48B7-890E-D9D88836C9F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A1B6559-D17D-4B16-A5A0-14F42965E71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E6BC72E-6146-46B0-9B9A-86C0E00CA3D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72CA2-2089-4403-A970-C272928BC7F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D7BF21-63BE-4802-9960-2B7B1974996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06363C-004B-4A13-9CEE-9D40C74EFDE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13" Type="http://schemas.openxmlformats.org/officeDocument/2006/relationships/image" Target="../media/image2.jpe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74638"/>
            <a:ext cx="8153400" cy="102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charset="-127"/>
              </a:defRPr>
            </a:lvl1pPr>
          </a:lstStyle>
          <a:p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charset="-127"/>
              </a:defRPr>
            </a:lvl1pPr>
          </a:lstStyle>
          <a:p>
            <a:fld id="{AFCEB75C-B87C-4ECE-86D6-732903688F54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4000" b="1">
          <a:solidFill>
            <a:srgbClr val="006699"/>
          </a:solidFill>
          <a:latin typeface="Century Gothic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har char="•"/>
        <a:defRPr sz="2400">
          <a:solidFill>
            <a:srgbClr val="FF6600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sz="2000">
          <a:solidFill>
            <a:srgbClr val="FF6600"/>
          </a:solidFill>
          <a:latin typeface="+mn-lt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>
          <a:solidFill>
            <a:srgbClr val="FF6600"/>
          </a:solidFill>
          <a:latin typeface="+mn-lt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sz="1600">
          <a:solidFill>
            <a:srgbClr val="FF6600"/>
          </a:solidFill>
          <a:latin typeface="+mn-lt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sz="1600">
          <a:solidFill>
            <a:srgbClr val="FF6600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25.png"  /><Relationship Id="rId11" Type="http://schemas.openxmlformats.org/officeDocument/2006/relationships/image" Target="../media/image27.png"  /><Relationship Id="rId2" Type="http://schemas.openxmlformats.org/officeDocument/2006/relationships/image" Target="../media/image29.png"  /><Relationship Id="rId3" Type="http://schemas.openxmlformats.org/officeDocument/2006/relationships/image" Target="../media/image19.png"  /><Relationship Id="rId4" Type="http://schemas.openxmlformats.org/officeDocument/2006/relationships/image" Target="../media/image30.png"  /><Relationship Id="rId5" Type="http://schemas.openxmlformats.org/officeDocument/2006/relationships/image" Target="../media/image31.png"  /><Relationship Id="rId6" Type="http://schemas.openxmlformats.org/officeDocument/2006/relationships/image" Target="../media/image20.png"  /><Relationship Id="rId7" Type="http://schemas.openxmlformats.org/officeDocument/2006/relationships/image" Target="../media/image32.png"  /><Relationship Id="rId8" Type="http://schemas.openxmlformats.org/officeDocument/2006/relationships/image" Target="../media/image10.png"  /><Relationship Id="rId9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0.png"  /><Relationship Id="rId4" Type="http://schemas.openxmlformats.org/officeDocument/2006/relationships/image" Target="../media/image3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1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jpeg"  /><Relationship Id="rId3" Type="http://schemas.openxmlformats.org/officeDocument/2006/relationships/image" Target="../media/image45.jpe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9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Relationship Id="rId5" Type="http://schemas.openxmlformats.org/officeDocument/2006/relationships/image" Target="../media/image11.png"  /><Relationship Id="rId6" Type="http://schemas.openxmlformats.org/officeDocument/2006/relationships/image" Target="../media/image5.png"  /><Relationship Id="rId7" Type="http://schemas.openxmlformats.org/officeDocument/2006/relationships/image" Target="../media/image1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Relationship Id="rId4" Type="http://schemas.openxmlformats.org/officeDocument/2006/relationships/image" Target="../media/image23.png"  /><Relationship Id="rId5" Type="http://schemas.openxmlformats.org/officeDocument/2006/relationships/image" Target="../media/image24.png"  /><Relationship Id="rId6" Type="http://schemas.openxmlformats.org/officeDocument/2006/relationships/image" Target="../media/image2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11560" y="1124745"/>
            <a:ext cx="8424936" cy="56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3200" b="1">
                <a:solidFill>
                  <a:srgbClr val="002060"/>
                </a:solidFill>
              </a:rPr>
              <a:t>스마트폰을 이용한 가전기기 제어</a:t>
            </a:r>
            <a:endParaRPr lang="ko-KR" altLang="en-US" sz="3200" b="1">
              <a:solidFill>
                <a:srgbClr val="002060"/>
              </a:solidFill>
            </a:endParaRPr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>
          <a:xfrm>
            <a:off x="611560" y="6021288"/>
            <a:ext cx="5181600" cy="457200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>
                <a:solidFill>
                  <a:schemeClr val="accent2">
                    <a:lumMod val="50000"/>
                  </a:schemeClr>
                </a:solidFill>
              </a:rPr>
              <a:t>종합설계제안서</a:t>
            </a:r>
            <a:endParaRPr lang="ko-KR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 idx="0"/>
          </p:nvPr>
        </p:nvSpPr>
        <p:spPr>
          <a:xfrm>
            <a:off x="4788024" y="4653136"/>
            <a:ext cx="4176464" cy="864096"/>
          </a:xfrm>
        </p:spPr>
        <p:txBody>
          <a:bodyPr/>
          <a:lstStyle/>
          <a:p>
            <a:pPr>
              <a:spcBef>
                <a:spcPct val="20000"/>
              </a:spcBef>
              <a:defRPr lang="ko-KR"/>
            </a:pP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2014152047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</a:rPr>
              <a:t>백승범 컴퓨터 공학과</a:t>
            </a:r>
            <a:b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ko-KR" sz="2000">
                <a:solidFill>
                  <a:schemeClr val="accent2">
                    <a:lumMod val="75000"/>
                  </a:schemeClr>
                </a:solidFill>
              </a:rPr>
              <a:t>2014154043 </a:t>
            </a:r>
            <a:r>
              <a:rPr lang="ko-KR" altLang="en-US" sz="2000">
                <a:solidFill>
                  <a:schemeClr val="accent2">
                    <a:lumMod val="75000"/>
                  </a:schemeClr>
                </a:solidFill>
              </a:rPr>
              <a:t>김용휘 컴퓨터 공학과</a:t>
            </a:r>
            <a:endParaRPr lang="ko-KR" altLang="en-US" sz="2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726688"/>
            <a:ext cx="85689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2400" b="1">
                <a:solidFill>
                  <a:srgbClr val="002060"/>
                </a:solidFill>
              </a:rPr>
              <a:t>Device Control using Smart Phone</a:t>
            </a:r>
            <a:endParaRPr lang="en-US" altLang="ko-KR" sz="2400" b="1">
              <a:solidFill>
                <a:srgbClr val="00206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 idx="0"/>
          </p:nvPr>
        </p:nvSpPr>
        <p:spPr>
          <a:xfrm>
            <a:off x="533400" y="274638"/>
            <a:ext cx="8153400" cy="1020762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부품 구조</a:t>
            </a:r>
            <a:endParaRPr lang="ko-KR" altLang="en-US"/>
          </a:p>
        </p:txBody>
      </p:sp>
      <p:pic>
        <p:nvPicPr>
          <p:cNvPr id="9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 rot="5400000">
            <a:off x="2444300" y="2689242"/>
            <a:ext cx="3240361" cy="2188614"/>
          </a:xfrm>
          <a:prstGeom prst="rect">
            <a:avLst/>
          </a:prstGeom>
          <a:noFill/>
        </p:spPr>
      </p:pic>
      <p:pic>
        <p:nvPicPr>
          <p:cNvPr id="14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73953" y="2960948"/>
            <a:ext cx="1457786" cy="1368152"/>
          </a:xfrm>
          <a:prstGeom prst="rect">
            <a:avLst/>
          </a:prstGeom>
          <a:noFill/>
        </p:spPr>
      </p:pic>
      <p:cxnSp>
        <p:nvCxnSpPr>
          <p:cNvPr id="23" name="꺾인 연결선 22"/>
          <p:cNvCxnSpPr>
            <a:stCxn id="14" idx="3"/>
            <a:endCxn id="9" idx="2"/>
          </p:cNvCxnSpPr>
          <p:nvPr/>
        </p:nvCxnSpPr>
        <p:spPr>
          <a:xfrm>
            <a:off x="2231740" y="3645024"/>
            <a:ext cx="738433" cy="13852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28" name="Picture 2" descr="C:\Users\백승범\Desktop\말똥가리\고휘도 LED 모듈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092280" y="1628800"/>
            <a:ext cx="865242" cy="1152128"/>
          </a:xfrm>
          <a:prstGeom prst="rect">
            <a:avLst/>
          </a:prstGeom>
          <a:noFill/>
        </p:spPr>
      </p:pic>
      <p:cxnSp>
        <p:nvCxnSpPr>
          <p:cNvPr id="7191" name="꺾인 연결선 7190"/>
          <p:cNvCxnSpPr/>
          <p:nvPr/>
        </p:nvCxnSpPr>
        <p:spPr>
          <a:xfrm flipV="1">
            <a:off x="5148064" y="2384884"/>
            <a:ext cx="1980220" cy="7560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39" name="꺾인 연결선 38"/>
          <p:cNvCxnSpPr>
            <a:stCxn id="9" idx="0"/>
            <a:endCxn id="7209" idx="1"/>
          </p:cNvCxnSpPr>
          <p:nvPr/>
        </p:nvCxnSpPr>
        <p:spPr>
          <a:xfrm>
            <a:off x="5158788" y="3783549"/>
            <a:ext cx="565340" cy="67173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78612" y="4833156"/>
            <a:ext cx="1185076" cy="1185289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5" name="번개 74"/>
          <p:cNvSpPr/>
          <p:nvPr/>
        </p:nvSpPr>
        <p:spPr>
          <a:xfrm rot="19480658">
            <a:off x="1730381" y="5254860"/>
            <a:ext cx="1195161" cy="265322"/>
          </a:xfrm>
          <a:prstGeom prst="lightningBol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58145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074" name="Picture 2" descr="C:\Users\백승범\Desktop\말똥가리\초음파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91580" y="2032549"/>
            <a:ext cx="1440160" cy="928398"/>
          </a:xfrm>
          <a:prstGeom prst="rect">
            <a:avLst/>
          </a:prstGeom>
          <a:noFill/>
        </p:spPr>
      </p:pic>
      <p:pic>
        <p:nvPicPr>
          <p:cNvPr id="24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7056276" y="3008212"/>
            <a:ext cx="992105" cy="841575"/>
          </a:xfrm>
          <a:prstGeom prst="rect">
            <a:avLst/>
          </a:prstGeom>
          <a:noFill/>
        </p:spPr>
      </p:pic>
      <p:pic>
        <p:nvPicPr>
          <p:cNvPr id="7201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2040570" y="4765823"/>
            <a:ext cx="479202" cy="463377"/>
          </a:xfrm>
          <a:prstGeom prst="rect">
            <a:avLst/>
          </a:prstGeom>
          <a:noFill/>
        </p:spPr>
      </p:pic>
      <p:grpSp>
        <p:nvGrpSpPr>
          <p:cNvPr id="7207" name=""/>
          <p:cNvGrpSpPr/>
          <p:nvPr/>
        </p:nvGrpSpPr>
        <p:grpSpPr>
          <a:xfrm rot="0">
            <a:off x="1511659" y="1628800"/>
            <a:ext cx="4088586" cy="1124347"/>
            <a:chOff x="1511659" y="1628799"/>
            <a:chExt cx="4088586" cy="1124347"/>
          </a:xfrm>
        </p:grpSpPr>
        <p:cxnSp>
          <p:nvCxnSpPr>
            <p:cNvPr id="7203" name=""/>
            <p:cNvCxnSpPr>
              <a:stCxn id="3074" idx="0"/>
            </p:cNvCxnSpPr>
            <p:nvPr/>
          </p:nvCxnSpPr>
          <p:spPr>
            <a:xfrm rot="16200000">
              <a:off x="1318302" y="1839192"/>
              <a:ext cx="38671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7204" name=""/>
            <p:cNvCxnSpPr/>
            <p:nvPr/>
          </p:nvCxnSpPr>
          <p:spPr>
            <a:xfrm>
              <a:off x="1511659" y="1628800"/>
              <a:ext cx="408858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7205" name=""/>
            <p:cNvCxnSpPr/>
            <p:nvPr/>
          </p:nvCxnSpPr>
          <p:spPr>
            <a:xfrm rot="16200000" flipH="1">
              <a:off x="5017940" y="2190973"/>
              <a:ext cx="1124347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</p:cxnSp>
        <p:cxnSp>
          <p:nvCxnSpPr>
            <p:cNvPr id="7206" name=""/>
            <p:cNvCxnSpPr/>
            <p:nvPr/>
          </p:nvCxnSpPr>
          <p:spPr>
            <a:xfrm rot="10800000">
              <a:off x="5134680" y="2744924"/>
              <a:ext cx="44543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tailEnd type="arrow"/>
            </a:ln>
            <a:effectLst/>
          </p:spPr>
        </p:cxnSp>
      </p:grpSp>
      <p:pic>
        <p:nvPicPr>
          <p:cNvPr id="7209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24128" y="3933056"/>
            <a:ext cx="1368151" cy="1044456"/>
          </a:xfrm>
          <a:prstGeom prst="rect">
            <a:avLst/>
          </a:prstGeom>
        </p:spPr>
      </p:pic>
      <p:cxnSp>
        <p:nvCxnSpPr>
          <p:cNvPr id="7210" name="꺾인 연결선 38"/>
          <p:cNvCxnSpPr>
            <a:endCxn id="24" idx="1"/>
          </p:cNvCxnSpPr>
          <p:nvPr/>
        </p:nvCxnSpPr>
        <p:spPr>
          <a:xfrm>
            <a:off x="5148064" y="3429000"/>
            <a:ext cx="1908212" cy="1588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7211" name="꺾인 연결선 38"/>
          <p:cNvCxnSpPr>
            <a:stCxn id="7209" idx="2"/>
            <a:endCxn id="7213" idx="1"/>
          </p:cNvCxnSpPr>
          <p:nvPr/>
        </p:nvCxnSpPr>
        <p:spPr>
          <a:xfrm rot="5400000" flipV="1">
            <a:off x="6268531" y="5117185"/>
            <a:ext cx="819405" cy="540060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7212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7632340" y="3886599"/>
            <a:ext cx="1188132" cy="1162580"/>
          </a:xfrm>
          <a:prstGeom prst="rect">
            <a:avLst/>
          </a:prstGeom>
        </p:spPr>
      </p:pic>
      <p:pic>
        <p:nvPicPr>
          <p:cNvPr id="7213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948264" y="5229200"/>
            <a:ext cx="1227229" cy="1135436"/>
          </a:xfrm>
          <a:prstGeom prst="rect">
            <a:avLst/>
          </a:prstGeom>
        </p:spPr>
      </p:pic>
      <p:cxnSp>
        <p:nvCxnSpPr>
          <p:cNvPr id="7214" name=""/>
          <p:cNvCxnSpPr>
            <a:stCxn id="7209" idx="3"/>
            <a:endCxn id="7212" idx="1"/>
          </p:cNvCxnSpPr>
          <p:nvPr/>
        </p:nvCxnSpPr>
        <p:spPr>
          <a:xfrm>
            <a:off x="7092280" y="4455284"/>
            <a:ext cx="540060" cy="126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데모 세트장 구조</a:t>
            </a:r>
            <a:endParaRPr lang="ko-KR" altLang="en-US"/>
          </a:p>
        </p:txBody>
      </p:sp>
      <p:sp>
        <p:nvSpPr>
          <p:cNvPr id="4" name="액자 3"/>
          <p:cNvSpPr/>
          <p:nvPr/>
        </p:nvSpPr>
        <p:spPr>
          <a:xfrm>
            <a:off x="1727684" y="2060848"/>
            <a:ext cx="6444716" cy="4032447"/>
          </a:xfrm>
          <a:prstGeom prst="frame">
            <a:avLst>
              <a:gd name="adj1" fmla="val 142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812360" y="3537012"/>
            <a:ext cx="307275" cy="135304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185890" y="5190883"/>
            <a:ext cx="326349" cy="326349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816453" y="2132856"/>
            <a:ext cx="3763659" cy="324036"/>
          </a:xfrm>
          <a:prstGeom prst="rect">
            <a:avLst/>
          </a:prstGeom>
          <a:solidFill>
            <a:schemeClr val="accent3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83868" y="2852936"/>
            <a:ext cx="72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커튼</a:t>
            </a:r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3743908" y="2492896"/>
            <a:ext cx="0" cy="3600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28" name="직선 화살표 연결선 27"/>
          <p:cNvCxnSpPr/>
          <p:nvPr/>
        </p:nvCxnSpPr>
        <p:spPr>
          <a:xfrm>
            <a:off x="7557382" y="4509120"/>
            <a:ext cx="32822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6714985" y="4324454"/>
            <a:ext cx="969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도어락</a:t>
            </a:r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H="1" flipV="1">
            <a:off x="8424428" y="5592947"/>
            <a:ext cx="376567" cy="31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8302474" y="5877272"/>
            <a:ext cx="969158" cy="367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카메라</a:t>
            </a: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172400" y="4866847"/>
            <a:ext cx="324036" cy="324036"/>
          </a:xfrm>
          <a:prstGeom prst="rect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5" name="직선 화살표 연결선 24"/>
          <p:cNvCxnSpPr/>
          <p:nvPr/>
        </p:nvCxnSpPr>
        <p:spPr>
          <a:xfrm flipH="1">
            <a:off x="8402684" y="4459406"/>
            <a:ext cx="188282" cy="3143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8197864" y="3753036"/>
            <a:ext cx="874636" cy="643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초음파센서</a:t>
            </a: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835696" y="1700808"/>
            <a:ext cx="432047" cy="4320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2321284" y="1737683"/>
            <a:ext cx="306500" cy="1571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2672100" y="1414517"/>
            <a:ext cx="874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/>
              <a:t>조도 센서</a:t>
            </a:r>
            <a:endParaRPr lang="ko-KR" altLang="en-US"/>
          </a:p>
        </p:txBody>
      </p:sp>
      <p:pic>
        <p:nvPicPr>
          <p:cNvPr id="36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375756" y="3840247"/>
            <a:ext cx="2163030" cy="1460961"/>
          </a:xfrm>
          <a:prstGeom prst="rect">
            <a:avLst/>
          </a:prstGeom>
          <a:noFill/>
        </p:spPr>
      </p:pic>
      <p:pic>
        <p:nvPicPr>
          <p:cNvPr id="38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14536352">
            <a:off x="1832533" y="4739279"/>
            <a:ext cx="468052" cy="452595"/>
          </a:xfrm>
          <a:prstGeom prst="rect">
            <a:avLst/>
          </a:prstGeom>
          <a:noFill/>
        </p:spPr>
      </p:pic>
      <p:sp>
        <p:nvSpPr>
          <p:cNvPr id="7" name="타원 6"/>
          <p:cNvSpPr/>
          <p:nvPr/>
        </p:nvSpPr>
        <p:spPr>
          <a:xfrm>
            <a:off x="5616116" y="3068960"/>
            <a:ext cx="498780" cy="448783"/>
          </a:xfrm>
          <a:prstGeom prst="ellips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6173660" y="3293351"/>
            <a:ext cx="432048" cy="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605708" y="3108686"/>
            <a:ext cx="648072" cy="366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전구</a:t>
            </a:r>
            <a:endParaRPr lang="ko-KR" altLang="en-US"/>
          </a:p>
        </p:txBody>
      </p:sp>
      <p:sp>
        <p:nvSpPr>
          <p:cNvPr id="40" name="번개 74"/>
          <p:cNvSpPr/>
          <p:nvPr/>
        </p:nvSpPr>
        <p:spPr>
          <a:xfrm rot="17959696">
            <a:off x="4754800" y="3810675"/>
            <a:ext cx="824950" cy="406539"/>
          </a:xfrm>
          <a:prstGeom prst="lightningBol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4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3528" y="5049180"/>
            <a:ext cx="1382820" cy="1383069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5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2237430">
            <a:off x="1494405" y="5180709"/>
            <a:ext cx="468052" cy="4525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환경설정</a:t>
            </a:r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827584" y="2027496"/>
          <a:ext cx="5652628" cy="14094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2628"/>
              </a:tblGrid>
              <a:tr h="460603">
                <a:tc>
                  <a:txBody>
                    <a:bodyPr vert="horz" lIns="91440" tIns="45720" rIns="91440" bIns="45720" anchor="t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조도에 따른  환경설정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/>
                </a:tc>
              </a:tr>
              <a:tr h="474419">
                <a:tc>
                  <a:txBody>
                    <a:bodyPr vert="horz" lIns="91440" tIns="45720" rIns="91440" bIns="45720" anchor="t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빛의 밝기가 </a:t>
                      </a:r>
                      <a:r>
                        <a:rPr lang="en-US" altLang="ko-KR"/>
                        <a:t>1000lux </a:t>
                      </a:r>
                      <a:r>
                        <a:rPr lang="ko-KR" altLang="en-US"/>
                        <a:t>이상</a:t>
                      </a:r>
                      <a:r>
                        <a:rPr lang="en-US" altLang="ko-KR"/>
                        <a:t> </a:t>
                      </a:r>
                      <a:r>
                        <a:rPr lang="ko-KR" altLang="en-US"/>
                        <a:t>때는 커튼을 내림</a:t>
                      </a:r>
                      <a:endParaRPr lang="en-US" altLang="ko-KR"/>
                    </a:p>
                  </a:txBody>
                  <a:tcPr marL="91440" marR="91440"/>
                </a:tc>
              </a:tr>
              <a:tr h="474419">
                <a:tc>
                  <a:txBody>
                    <a:bodyPr vert="horz" lIns="91440" tIns="45720" rIns="91440" bIns="45720" anchor="t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빛의 밝기가 </a:t>
                      </a:r>
                      <a:r>
                        <a:rPr lang="en-US" altLang="ko-KR"/>
                        <a:t>1000lux </a:t>
                      </a:r>
                      <a:r>
                        <a:rPr lang="ko-KR" altLang="en-US"/>
                        <a:t>이하일 때는 커튼을 올림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3558281" y="4041068"/>
          <a:ext cx="5345430" cy="1764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5430"/>
              </a:tblGrid>
              <a:tr h="694304">
                <a:tc>
                  <a:txBody>
                    <a:bodyPr vert="horz" lIns="91440" tIns="45720" rIns="91440" bIns="45720" anchor="ctr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카메라 자동 촬영 설정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069891">
                <a:tc>
                  <a:txBody>
                    <a:bodyPr vert="horz" lIns="91440" tIns="45720" rIns="91440" bIns="45720" anchor="t" anchorCtr="0"/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초음파 센서를 이용</a:t>
                      </a:r>
                      <a:endParaRPr lang="ko-KR" altLang="en-US"/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en-US" altLang="ko-KR"/>
                        <a:t>5</a:t>
                      </a:r>
                      <a:r>
                        <a:rPr lang="ko-KR" altLang="en-US"/>
                        <a:t>초이상  문 앞에  물체가 감지되면</a:t>
                      </a:r>
                      <a:endParaRPr lang="ko-KR" altLang="en-US"/>
                    </a:p>
                    <a:p>
                      <a:pPr marL="0" indent="0" algn="ctr" defTabSz="885826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None/>
                        <a:defRPr lang="ko-KR"/>
                      </a:pPr>
                      <a:r>
                        <a:rPr lang="ko-KR" altLang="en-US"/>
                        <a:t> 사진을 찍어 핸드폰에 전송</a:t>
                      </a:r>
                      <a:endParaRPr lang="en-US" altLang="ko-KR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0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480212" y="2024844"/>
            <a:ext cx="1908212" cy="1440160"/>
          </a:xfrm>
          <a:prstGeom prst="rect">
            <a:avLst/>
          </a:prstGeom>
          <a:noFill/>
        </p:spPr>
      </p:pic>
      <p:pic>
        <p:nvPicPr>
          <p:cNvPr id="11" name="Picture 2" descr="C:\Users\백승범\Desktop\말똥가리\초음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27584" y="4024991"/>
            <a:ext cx="2736304" cy="176395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초음파 센서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40510" y="1826817"/>
            <a:ext cx="216027" cy="4428519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601192" y="1698497"/>
            <a:ext cx="21602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88250" y="4473131"/>
            <a:ext cx="21602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 flipH="1">
            <a:off x="6595248" y="3570731"/>
            <a:ext cx="54006" cy="902399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3626" y="3703006"/>
            <a:ext cx="1129794" cy="67614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738775" y="3570731"/>
            <a:ext cx="3528441" cy="652653"/>
            <a:chOff x="2771774" y="2920365"/>
            <a:chExt cx="3528441" cy="652653"/>
          </a:xfrm>
        </p:grpSpPr>
        <p:sp>
          <p:nvSpPr>
            <p:cNvPr id="10" name="오른쪽 화살표 9"/>
            <p:cNvSpPr/>
            <p:nvPr/>
          </p:nvSpPr>
          <p:spPr>
            <a:xfrm>
              <a:off x="2771774" y="3212973"/>
              <a:ext cx="3528441" cy="360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3919" y="2920365"/>
              <a:ext cx="936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dirty="0" smtClean="0"/>
                <a:t>200</a:t>
              </a:r>
              <a:r>
                <a:rPr lang="en-US" altLang="ko-KR" dirty="0" smtClean="0"/>
                <a:t>cm</a:t>
              </a:r>
              <a:endParaRPr lang="en-US" altLang="ko-KR" dirty="0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3098819" y="2370622"/>
            <a:ext cx="2520315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평소에는 200</a:t>
            </a:r>
            <a:r>
              <a:rPr lang="en-US" altLang="ko-KR" dirty="0">
                <a:solidFill>
                  <a:schemeClr val="tx1"/>
                </a:solidFill>
              </a:rPr>
              <a:t>cm</a:t>
            </a:r>
            <a:r>
              <a:rPr lang="ko-KR" altLang="en-US" dirty="0">
                <a:solidFill>
                  <a:schemeClr val="tx1"/>
                </a:solidFill>
              </a:rPr>
              <a:t>로</a:t>
            </a:r>
          </a:p>
          <a:p>
            <a:pPr algn="ctr">
              <a:defRPr lang="ko-KR" altLang="en-US"/>
            </a:pPr>
            <a:r>
              <a:rPr lang="ko-KR" altLang="en-US" dirty="0">
                <a:solidFill>
                  <a:schemeClr val="tx1"/>
                </a:solidFill>
              </a:rPr>
              <a:t>측정됨</a:t>
            </a:r>
          </a:p>
        </p:txBody>
      </p:sp>
    </p:spTree>
    <p:extLst>
      <p:ext uri="{BB962C8B-B14F-4D97-AF65-F5344CB8AC3E}">
        <p14:creationId xmlns:p14="http://schemas.microsoft.com/office/powerpoint/2010/main" val="147320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초음파 센서</a:t>
            </a: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072022" y="1669556"/>
            <a:ext cx="236436" cy="449355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31383" y="3211096"/>
            <a:ext cx="108014" cy="1152144"/>
          </a:xfrm>
          <a:prstGeom prst="rect">
            <a:avLst/>
          </a:prstGeom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47228" y="3419738"/>
            <a:ext cx="1236529" cy="676142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2843808" y="3414928"/>
            <a:ext cx="2664296" cy="652653"/>
            <a:chOff x="2771774" y="2920365"/>
            <a:chExt cx="3528441" cy="652653"/>
          </a:xfrm>
        </p:grpSpPr>
        <p:sp>
          <p:nvSpPr>
            <p:cNvPr id="10" name="오른쪽 화살표 9"/>
            <p:cNvSpPr/>
            <p:nvPr/>
          </p:nvSpPr>
          <p:spPr>
            <a:xfrm>
              <a:off x="2771774" y="3212973"/>
              <a:ext cx="3528441" cy="36004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3913" y="2920364"/>
              <a:ext cx="14657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/>
                <a:t>150cm</a:t>
              </a:r>
              <a:endParaRPr lang="en-US" altLang="ko-KR"/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5660483" y="3285035"/>
            <a:ext cx="630495" cy="1152144"/>
            <a:chOff x="5796153" y="2852928"/>
            <a:chExt cx="576072" cy="1152144"/>
          </a:xfrm>
        </p:grpSpPr>
        <p:sp>
          <p:nvSpPr>
            <p:cNvPr id="14" name="타원 13"/>
            <p:cNvSpPr/>
            <p:nvPr/>
          </p:nvSpPr>
          <p:spPr>
            <a:xfrm>
              <a:off x="5868162" y="2852928"/>
              <a:ext cx="432054" cy="393763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순서도: 병합 14"/>
            <p:cNvSpPr/>
            <p:nvPr/>
          </p:nvSpPr>
          <p:spPr>
            <a:xfrm>
              <a:off x="5796153" y="3246691"/>
              <a:ext cx="576072" cy="758380"/>
            </a:xfrm>
            <a:prstGeom prst="flowChartMerg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6" name="위로 굽은 화살표 15"/>
          <p:cNvSpPr/>
          <p:nvPr/>
        </p:nvSpPr>
        <p:spPr>
          <a:xfrm rot="16212047" flipH="1">
            <a:off x="6646833" y="3348948"/>
            <a:ext cx="629269" cy="749954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3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531383" y="1507751"/>
            <a:ext cx="216027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533233" y="4363240"/>
            <a:ext cx="236436" cy="1872234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2938661" y="2132856"/>
            <a:ext cx="2994853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사람이 침입하게 되면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측정되는 거리가 줄어듬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710137" y="4721273"/>
            <a:ext cx="3467725" cy="1156168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1"/>
                </a:solidFill>
              </a:rPr>
              <a:t>초기값 </a:t>
            </a:r>
            <a:r>
              <a:rPr lang="en-US" altLang="ko-KR">
                <a:solidFill>
                  <a:schemeClr val="tx1"/>
                </a:solidFill>
              </a:rPr>
              <a:t>200cm</a:t>
            </a:r>
            <a:r>
              <a:rPr lang="ko-KR" altLang="en-US">
                <a:solidFill>
                  <a:schemeClr val="tx1"/>
                </a:solidFill>
              </a:rPr>
              <a:t>보다 거리가 짧고 </a:t>
            </a:r>
            <a:r>
              <a:rPr lang="en-US" altLang="ko-KR">
                <a:solidFill>
                  <a:schemeClr val="tx1"/>
                </a:solidFill>
              </a:rPr>
              <a:t>5</a:t>
            </a:r>
            <a:r>
              <a:rPr lang="ko-KR" altLang="en-US">
                <a:solidFill>
                  <a:schemeClr val="tx1"/>
                </a:solidFill>
              </a:rPr>
              <a:t>초 이상 감지될 경우 사진 촬영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/>
        </p:nvSpPr>
        <p:spPr>
          <a:xfrm>
            <a:off x="2915816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en-US" altLang="ko-KR"/>
              <a:t>UI</a:t>
            </a:r>
            <a:r>
              <a:rPr lang="ko-KR" altLang="en-US"/>
              <a:t> 구성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3131840" y="1860025"/>
          <a:ext cx="2811780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7624"/>
                <a:gridCol w="1404156"/>
              </a:tblGrid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전등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도어락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커튼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작동 버튼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610068">
                <a:tc gridSpan="2"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나가기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1135495" y="1484784"/>
          <a:ext cx="792088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밝음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03447" y="3032956"/>
          <a:ext cx="1224136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</a:tblGrid>
              <a:tr h="413290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542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0542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자동제어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7164288" y="1617361"/>
          <a:ext cx="900100" cy="735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100"/>
              </a:tblGrid>
              <a:tr h="3676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36766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7140151" y="3080961"/>
          <a:ext cx="792088" cy="840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420047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20047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cxnSp>
        <p:nvCxnSpPr>
          <p:cNvPr id="17" name="직선 화살표 연결선 16"/>
          <p:cNvCxnSpPr/>
          <p:nvPr/>
        </p:nvCxnSpPr>
        <p:spPr>
          <a:xfrm>
            <a:off x="1920939" y="1851602"/>
            <a:ext cx="972108" cy="35040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2" name="직선 화살표 연결선 21"/>
          <p:cNvCxnSpPr/>
          <p:nvPr/>
        </p:nvCxnSpPr>
        <p:spPr>
          <a:xfrm>
            <a:off x="1920939" y="3507786"/>
            <a:ext cx="97210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4" name="직선 화살표 연결선 23"/>
          <p:cNvCxnSpPr>
            <a:endCxn id="12" idx="1"/>
          </p:cNvCxnSpPr>
          <p:nvPr/>
        </p:nvCxnSpPr>
        <p:spPr>
          <a:xfrm flipV="1">
            <a:off x="6228184" y="1985026"/>
            <a:ext cx="936104" cy="2918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5" name="직선 화살표 연결선 24"/>
          <p:cNvCxnSpPr/>
          <p:nvPr/>
        </p:nvCxnSpPr>
        <p:spPr>
          <a:xfrm>
            <a:off x="6228184" y="3501008"/>
            <a:ext cx="79208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6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131840" y="1604341"/>
            <a:ext cx="2808312" cy="24726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41"/>
          <p:cNvSpPr/>
          <p:nvPr/>
        </p:nvSpPr>
        <p:spPr>
          <a:xfrm>
            <a:off x="5148064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711161" y="1412777"/>
            <a:ext cx="3240360" cy="5093526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39" name="표 38"/>
          <p:cNvGraphicFramePr>
            <a:graphicFrameLocks noGrp="1"/>
          </p:cNvGraphicFramePr>
          <p:nvPr/>
        </p:nvGraphicFramePr>
        <p:xfrm>
          <a:off x="5299700" y="1822588"/>
          <a:ext cx="2808312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4156"/>
                <a:gridCol w="1404156"/>
              </a:tblGrid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전등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커튼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610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조절 버튼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948382" y="1844214"/>
          <a:ext cx="2808312" cy="439248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04156"/>
                <a:gridCol w="1404156"/>
              </a:tblGrid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126080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카메라 뷰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/>
                </a:tc>
              </a:tr>
              <a:tr h="610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6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79612" y="5639771"/>
            <a:ext cx="2556284" cy="576064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76393" y="1847791"/>
          <a:ext cx="828092" cy="1224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092"/>
              </a:tblGrid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밝음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08045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/>
        </p:nvGraphicFramePr>
        <p:xfrm>
          <a:off x="969241" y="3068350"/>
          <a:ext cx="822377" cy="12961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377"/>
              </a:tblGrid>
              <a:tr h="43760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42927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29271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설정</a:t>
                      </a: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375756" y="3140968"/>
          <a:ext cx="837514" cy="1224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14"/>
              </a:tblGrid>
              <a:tr h="6528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132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411760" y="1880828"/>
          <a:ext cx="792088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57606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606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15" name="위로 구부러진 화살표 14"/>
          <p:cNvSpPr/>
          <p:nvPr/>
        </p:nvSpPr>
        <p:spPr>
          <a:xfrm rot="16200000">
            <a:off x="1671760" y="3551861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1" name="위로 구부러진 화살표 20"/>
          <p:cNvSpPr/>
          <p:nvPr/>
        </p:nvSpPr>
        <p:spPr>
          <a:xfrm rot="16200000">
            <a:off x="1671760" y="2318595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3" name="위로 구부러진 화살표 22"/>
          <p:cNvSpPr/>
          <p:nvPr/>
        </p:nvSpPr>
        <p:spPr>
          <a:xfrm rot="16200000">
            <a:off x="3075743" y="2302908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4" name="위로 구부러진 화살표 23"/>
          <p:cNvSpPr/>
          <p:nvPr/>
        </p:nvSpPr>
        <p:spPr>
          <a:xfrm rot="16200000">
            <a:off x="3061393" y="3571129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6783051" y="1838940"/>
          <a:ext cx="837514" cy="123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514"/>
              </a:tblGrid>
              <a:tr h="67874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열림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5127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닫힘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6840252" y="3136365"/>
          <a:ext cx="792088" cy="1152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</a:tblGrid>
              <a:tr h="57606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켜짐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</a:tr>
              <a:tr h="57606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  <p:sp>
        <p:nvSpPr>
          <p:cNvPr id="35" name="위로 구부러진 화살표 34"/>
          <p:cNvSpPr/>
          <p:nvPr/>
        </p:nvSpPr>
        <p:spPr>
          <a:xfrm rot="16200000">
            <a:off x="7528683" y="2224405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6" name="위로 구부러진 화살표 35"/>
          <p:cNvSpPr/>
          <p:nvPr/>
        </p:nvSpPr>
        <p:spPr>
          <a:xfrm rot="16200000">
            <a:off x="7513103" y="3567136"/>
            <a:ext cx="792088" cy="40113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2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76562" y="1573829"/>
            <a:ext cx="2771923" cy="247261"/>
          </a:xfrm>
          <a:prstGeom prst="rect">
            <a:avLst/>
          </a:prstGeom>
          <a:noFill/>
        </p:spPr>
      </p:pic>
      <p:pic>
        <p:nvPicPr>
          <p:cNvPr id="40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44484" y="1570785"/>
            <a:ext cx="2849113" cy="247261"/>
          </a:xfrm>
          <a:prstGeom prst="rect">
            <a:avLst/>
          </a:prstGeom>
          <a:noFill/>
        </p:spPr>
      </p:pic>
      <p:sp>
        <p:nvSpPr>
          <p:cNvPr id="16" name="왼쪽 화살표 15"/>
          <p:cNvSpPr/>
          <p:nvPr/>
        </p:nvSpPr>
        <p:spPr>
          <a:xfrm>
            <a:off x="3963489" y="2187127"/>
            <a:ext cx="1124535" cy="22010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4039953" y="2519160"/>
            <a:ext cx="1080120" cy="23692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88582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8" name="구부러진 연결선 47"/>
          <p:cNvCxnSpPr/>
          <p:nvPr/>
        </p:nvCxnSpPr>
        <p:spPr>
          <a:xfrm>
            <a:off x="3471786" y="2756084"/>
            <a:ext cx="884190" cy="24086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2" name="구부러진 연결선 51"/>
          <p:cNvCxnSpPr/>
          <p:nvPr/>
        </p:nvCxnSpPr>
        <p:spPr>
          <a:xfrm rot="10800000">
            <a:off x="4580013" y="2005756"/>
            <a:ext cx="972108" cy="26825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4039953" y="1821090"/>
            <a:ext cx="676063" cy="358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터치</a:t>
            </a:r>
            <a:endParaRPr lang="ko-KR" altLang="en-US"/>
          </a:p>
        </p:txBody>
      </p:sp>
      <p:sp>
        <p:nvSpPr>
          <p:cNvPr id="57" name="TextBox 56"/>
          <p:cNvSpPr txBox="1"/>
          <p:nvPr/>
        </p:nvSpPr>
        <p:spPr>
          <a:xfrm>
            <a:off x="4319972" y="2821014"/>
            <a:ext cx="676063" cy="3584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터치</a:t>
            </a:r>
            <a:endParaRPr lang="ko-KR" altLang="en-US"/>
          </a:p>
        </p:txBody>
      </p:sp>
      <p:pic>
        <p:nvPicPr>
          <p:cNvPr id="4099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36096" y="5625244"/>
            <a:ext cx="2556284" cy="57606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254352" y="1458159"/>
            <a:ext cx="3240360" cy="4968553"/>
          </a:xfrm>
          <a:prstGeom prst="roundRect">
            <a:avLst>
              <a:gd name="adj" fmla="val 12302"/>
            </a:avLst>
          </a:prstGeom>
          <a:solidFill>
            <a:schemeClr val="accent4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외출 시 상태확인</a:t>
            </a:r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4490336" y="1890208"/>
          <a:ext cx="2808312" cy="44010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4156"/>
                <a:gridCol w="1404156"/>
              </a:tblGrid>
              <a:tr h="126932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전등</a:t>
                      </a:r>
                      <a:endParaRPr lang="en-US" altLang="ko-KR"/>
                    </a:p>
                  </a:txBody>
                  <a:tcPr marL="91440" marR="91440" anchor="ctr">
                    <a:solidFill>
                      <a:srgbClr val="ff0000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도어락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</a:tr>
              <a:tr h="126080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커튼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>
                    <a:solidFill>
                      <a:schemeClr val="bg2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카메라</a:t>
                      </a:r>
                      <a:endParaRPr lang="ko-KR" altLang="en-US"/>
                    </a:p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작동 버튼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rgbClr val="ff0000"/>
                    </a:solidFill>
                  </a:tcPr>
                </a:tc>
              </a:tr>
              <a:tr h="1260807">
                <a:tc gridSpan="2"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카메라 뷰</a:t>
                      </a:r>
                      <a:endParaRPr lang="ko-KR" altLang="en-US"/>
                    </a:p>
                  </a:txBody>
                  <a:tcPr marL="91440" marR="91440" anchor="ctr">
                    <a:solidFill>
                      <a:srgbClr val="ff0000"/>
                    </a:solidFill>
                  </a:tcPr>
                </a:tc>
                <a:tc hMerge="1">
                  <a:txBody>
                    <a:bodyPr vert="horz" lIns="91440" tIns="45720" rIns="91440" bIns="45720" anchor="ctr" anchorCtr="0"/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 anchor="ctr">
                    <a:solidFill>
                      <a:srgbClr val="ff0000"/>
                    </a:solidFill>
                  </a:tcPr>
                </a:tc>
              </a:tr>
              <a:tr h="610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>
                        <a:defRPr lang="ko-KR" altLang="en-US"/>
                      </a:pP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  <p:pic>
        <p:nvPicPr>
          <p:cNvPr id="11" name="Picture 2" descr="C:\Users\백승범\Desktop\말똥가리\sdsdd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08004" y="5697252"/>
            <a:ext cx="2628292" cy="576064"/>
          </a:xfrm>
          <a:prstGeom prst="rect">
            <a:avLst/>
          </a:prstGeom>
          <a:noFill/>
        </p:spPr>
      </p:pic>
      <p:cxnSp>
        <p:nvCxnSpPr>
          <p:cNvPr id="16" name="직선 화살표 연결선 15"/>
          <p:cNvCxnSpPr/>
          <p:nvPr/>
        </p:nvCxnSpPr>
        <p:spPr>
          <a:xfrm>
            <a:off x="3914272" y="2526386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8" name="모서리가 둥근 직사각형 17"/>
          <p:cNvSpPr/>
          <p:nvPr/>
        </p:nvSpPr>
        <p:spPr>
          <a:xfrm>
            <a:off x="3142266" y="2315337"/>
            <a:ext cx="772006" cy="42209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켜짐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090736" y="2312876"/>
            <a:ext cx="772006" cy="422098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r>
              <a:rPr lang="ko-KR" altLang="en-US"/>
              <a:t>꺼짐</a:t>
            </a:r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7442664" y="2523925"/>
            <a:ext cx="50405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pic>
        <p:nvPicPr>
          <p:cNvPr id="1026" name="Picture 2" descr="C:\Users\백승범\Desktop\말똥가리\asdsd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94758" y="1674184"/>
            <a:ext cx="2809447" cy="240569"/>
          </a:xfrm>
          <a:prstGeom prst="rect">
            <a:avLst/>
          </a:prstGeom>
          <a:noFill/>
        </p:spPr>
      </p:pic>
      <p:sp>
        <p:nvSpPr>
          <p:cNvPr id="19" name="모서리가 둥근 직사각형 18"/>
          <p:cNvSpPr/>
          <p:nvPr/>
        </p:nvSpPr>
        <p:spPr>
          <a:xfrm>
            <a:off x="1047907" y="2924339"/>
            <a:ext cx="2522259" cy="961362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/>
              <a:t>외출 시 켜놓고 간 가정기기의 상태를 체크해서</a:t>
            </a:r>
            <a:r>
              <a:rPr lang="en-US" altLang="ko-KR"/>
              <a:t> off</a:t>
            </a:r>
            <a:endParaRPr lang="en-US" altLang="ko-KR"/>
          </a:p>
        </p:txBody>
      </p:sp>
      <p:sp>
        <p:nvSpPr>
          <p:cNvPr id="8" name="위로 구부러진 화살표 7"/>
          <p:cNvSpPr/>
          <p:nvPr/>
        </p:nvSpPr>
        <p:spPr>
          <a:xfrm rot="5400000">
            <a:off x="3484345" y="2889587"/>
            <a:ext cx="1296144" cy="880140"/>
          </a:xfrm>
          <a:prstGeom prst="curvedUp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서버구조</a:t>
            </a:r>
            <a:endParaRPr lang="ko-KR" altLang="en-US"/>
          </a:p>
        </p:txBody>
      </p:sp>
      <p:pic>
        <p:nvPicPr>
          <p:cNvPr id="5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6038" y="2896167"/>
            <a:ext cx="1523831" cy="1524104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" name="오른쪽 화살표 5"/>
          <p:cNvSpPr/>
          <p:nvPr/>
        </p:nvSpPr>
        <p:spPr>
          <a:xfrm>
            <a:off x="2231897" y="3368917"/>
            <a:ext cx="1295400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7" name="오른쪽 화살표 6"/>
          <p:cNvSpPr/>
          <p:nvPr/>
        </p:nvSpPr>
        <p:spPr>
          <a:xfrm rot="10800000">
            <a:off x="2411760" y="3880223"/>
            <a:ext cx="1295400" cy="215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842894" y="2874432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r>
              <a:rPr lang="ko-KR" altLang="en-US"/>
              <a:t>해당 명령어와</a:t>
            </a:r>
            <a:endParaRPr lang="ko-KR" altLang="en-US"/>
          </a:p>
          <a:p>
            <a:pPr algn="ctr">
              <a:defRPr lang="ko-KR"/>
            </a:pPr>
            <a:r>
              <a:rPr lang="ko-KR" altLang="en-US"/>
              <a:t>맞는 기능 실행</a:t>
            </a:r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6156176" y="3584817"/>
            <a:ext cx="648494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11" name="TextBox 36"/>
          <p:cNvSpPr txBox="1">
            <a:spLocks noChangeArrowheads="1"/>
          </p:cNvSpPr>
          <p:nvPr/>
        </p:nvSpPr>
        <p:spPr>
          <a:xfrm>
            <a:off x="4031438" y="3893211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16" name="TextBox 15"/>
          <p:cNvSpPr txBox="1"/>
          <p:nvPr/>
        </p:nvSpPr>
        <p:spPr>
          <a:xfrm>
            <a:off x="893101" y="2349354"/>
            <a:ext cx="11367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스마트폰  입력</a:t>
            </a:r>
            <a:endParaRPr lang="ko-KR" altLang="en-US" sz="1400" b="1"/>
          </a:p>
        </p:txBody>
      </p:sp>
      <p:sp>
        <p:nvSpPr>
          <p:cNvPr id="19" name="TextBox 18"/>
          <p:cNvSpPr txBox="1"/>
          <p:nvPr/>
        </p:nvSpPr>
        <p:spPr>
          <a:xfrm>
            <a:off x="2267393" y="2763171"/>
            <a:ext cx="1328697" cy="511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입력에  따른</a:t>
            </a:r>
            <a:endParaRPr lang="ko-KR" altLang="en-US" sz="1400" b="1"/>
          </a:p>
          <a:p>
            <a:pPr lvl="0">
              <a:defRPr lang="ko-KR" altLang="en-US"/>
            </a:pPr>
            <a:r>
              <a:rPr lang="ko-KR" altLang="en-US" sz="1400" b="1"/>
              <a:t>명령어 전달</a:t>
            </a:r>
            <a:endParaRPr lang="ko-KR" altLang="en-US" sz="1400" b="1"/>
          </a:p>
        </p:txBody>
      </p:sp>
      <p:pic>
        <p:nvPicPr>
          <p:cNvPr id="20" name="Picture 11" descr="C:\Users\백승범\Desktop\말똥가리\카메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8034940" y="2847079"/>
            <a:ext cx="752326" cy="757134"/>
          </a:xfrm>
          <a:prstGeom prst="rect">
            <a:avLst/>
          </a:prstGeom>
          <a:noFill/>
        </p:spPr>
      </p:pic>
      <p:pic>
        <p:nvPicPr>
          <p:cNvPr id="22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928419" y="2822292"/>
            <a:ext cx="1195249" cy="806708"/>
          </a:xfrm>
          <a:prstGeom prst="rect">
            <a:avLst/>
          </a:prstGeom>
          <a:noFill/>
        </p:spPr>
      </p:pic>
      <p:pic>
        <p:nvPicPr>
          <p:cNvPr id="25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22445" y="3629000"/>
            <a:ext cx="1011018" cy="985139"/>
          </a:xfrm>
          <a:prstGeom prst="rect">
            <a:avLst/>
          </a:prstGeom>
          <a:noFill/>
        </p:spPr>
      </p:pic>
      <p:sp>
        <p:nvSpPr>
          <p:cNvPr id="33" name="TextBox 32"/>
          <p:cNvSpPr txBox="1"/>
          <p:nvPr/>
        </p:nvSpPr>
        <p:spPr>
          <a:xfrm>
            <a:off x="2123729" y="4170868"/>
            <a:ext cx="1580186" cy="723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명령 실행</a:t>
            </a:r>
            <a:r>
              <a:rPr lang="en-US" altLang="ko-KR" sz="1400" b="1"/>
              <a:t> </a:t>
            </a:r>
            <a:r>
              <a:rPr lang="ko-KR" altLang="en-US" sz="1400" b="1"/>
              <a:t>여부  및 </a:t>
            </a:r>
            <a:endParaRPr lang="ko-KR" altLang="en-US" sz="1400" b="1"/>
          </a:p>
          <a:p>
            <a:pPr lvl="0" algn="ctr">
              <a:defRPr lang="ko-KR" altLang="en-US"/>
            </a:pPr>
            <a:r>
              <a:rPr lang="ko-KR" altLang="en-US" sz="1400" b="1"/>
              <a:t>사진 전송</a:t>
            </a:r>
            <a:endParaRPr lang="ko-KR" altLang="en-US" sz="1400" b="1"/>
          </a:p>
        </p:txBody>
      </p:sp>
      <p:sp>
        <p:nvSpPr>
          <p:cNvPr id="34" name="TextBox 33"/>
          <p:cNvSpPr txBox="1"/>
          <p:nvPr/>
        </p:nvSpPr>
        <p:spPr>
          <a:xfrm>
            <a:off x="903915" y="4540200"/>
            <a:ext cx="1128076" cy="296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  <a:endParaRPr lang="ko-KR" altLang="en-US" sz="1400" b="1"/>
          </a:p>
        </p:txBody>
      </p:sp>
      <p:sp>
        <p:nvSpPr>
          <p:cNvPr id="35" name="TextBox 34"/>
          <p:cNvSpPr txBox="1"/>
          <p:nvPr/>
        </p:nvSpPr>
        <p:spPr>
          <a:xfrm>
            <a:off x="4283968" y="4458752"/>
            <a:ext cx="1128076" cy="292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  <a:endParaRPr lang="ko-KR" altLang="en-US" sz="1400" b="1"/>
          </a:p>
        </p:txBody>
      </p:sp>
      <p:pic>
        <p:nvPicPr>
          <p:cNvPr id="36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7920372" y="3635047"/>
            <a:ext cx="792088" cy="982084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유스케이스 다이어그램</a:t>
            </a:r>
            <a:endParaRPr lang="ko-KR" altLang="en-US"/>
          </a:p>
        </p:txBody>
      </p:sp>
      <p:sp>
        <p:nvSpPr>
          <p:cNvPr id="20" name=""/>
          <p:cNvSpPr/>
          <p:nvPr/>
        </p:nvSpPr>
        <p:spPr>
          <a:xfrm>
            <a:off x="1907704" y="1808820"/>
            <a:ext cx="6696744" cy="439248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1" name=""/>
          <p:cNvSpPr/>
          <p:nvPr/>
        </p:nvSpPr>
        <p:spPr>
          <a:xfrm>
            <a:off x="2231740" y="3609020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웹서버 접속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3" name=""/>
          <p:cNvGrpSpPr/>
          <p:nvPr/>
        </p:nvGrpSpPr>
        <p:grpSpPr>
          <a:xfrm rot="0">
            <a:off x="827584" y="3140968"/>
            <a:ext cx="756084" cy="1584176"/>
            <a:chOff x="1007604" y="3140968"/>
            <a:chExt cx="756084" cy="1584176"/>
          </a:xfrm>
        </p:grpSpPr>
        <p:grpSp>
          <p:nvGrpSpPr>
            <p:cNvPr id="12" name=""/>
            <p:cNvGrpSpPr/>
            <p:nvPr/>
          </p:nvGrpSpPr>
          <p:grpSpPr>
            <a:xfrm rot="0">
              <a:off x="1079612" y="3140968"/>
              <a:ext cx="648072" cy="1188132"/>
              <a:chOff x="899592" y="1700808"/>
              <a:chExt cx="396044" cy="720080"/>
            </a:xfrm>
          </p:grpSpPr>
          <p:sp>
            <p:nvSpPr>
              <p:cNvPr id="5" name=""/>
              <p:cNvSpPr/>
              <p:nvPr/>
            </p:nvSpPr>
            <p:spPr>
              <a:xfrm>
                <a:off x="971600" y="1700807"/>
                <a:ext cx="252027" cy="252028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ctr" anchorCtr="0"/>
              <a:p>
                <a:pPr marL="0" indent="0" algn="l" defTabSz="871876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altLang="en-US"/>
                </a:pPr>
                <a:endParaRPr lang="en-US" sz="1800" b="0" i="0" u="none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7" name=""/>
              <p:cNvSpPr/>
              <p:nvPr/>
            </p:nvSpPr>
            <p:spPr>
              <a:xfrm>
                <a:off x="1007604" y="1952835"/>
                <a:ext cx="180020" cy="288032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  <p:txBody>
              <a:bodyPr vert="horz" wrap="square" lIns="91440" tIns="45720" rIns="91440" bIns="45720" anchor="ctr" anchorCtr="0"/>
              <a:p>
                <a:pPr marL="0" indent="0" algn="l" defTabSz="871876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None/>
                  <a:defRPr lang="ko-KR" altLang="en-US"/>
                </a:pPr>
                <a:endParaRPr lang="en-US" sz="1800" b="0" i="0" u="none">
                  <a:solidFill>
                    <a:schemeClr val="tx1"/>
                  </a:solidFill>
                  <a:latin typeface="Arial"/>
                </a:endParaRPr>
              </a:p>
            </p:txBody>
          </p:sp>
          <p:cxnSp>
            <p:nvCxnSpPr>
              <p:cNvPr id="8" name=""/>
              <p:cNvCxnSpPr/>
              <p:nvPr/>
            </p:nvCxnSpPr>
            <p:spPr>
              <a:xfrm rot="5400000">
                <a:off x="863588" y="1988840"/>
                <a:ext cx="180020" cy="1080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9" name=""/>
              <p:cNvCxnSpPr/>
              <p:nvPr/>
            </p:nvCxnSpPr>
            <p:spPr>
              <a:xfrm rot="16200000" flipH="1">
                <a:off x="1151620" y="1988840"/>
                <a:ext cx="180020" cy="1080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10" name=""/>
              <p:cNvCxnSpPr/>
              <p:nvPr/>
            </p:nvCxnSpPr>
            <p:spPr>
              <a:xfrm rot="16200000" flipH="1">
                <a:off x="917594" y="2330878"/>
                <a:ext cx="1800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  <p:cxnSp>
            <p:nvCxnSpPr>
              <p:cNvPr id="11" name=""/>
              <p:cNvCxnSpPr/>
              <p:nvPr/>
            </p:nvCxnSpPr>
            <p:spPr>
              <a:xfrm rot="16200000" flipH="1">
                <a:off x="1097614" y="2330878"/>
                <a:ext cx="18002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</a:ln>
              <a:effectLst/>
            </p:spPr>
          </p:cxnSp>
        </p:grpSp>
        <p:sp>
          <p:nvSpPr>
            <p:cNvPr id="22" name=""/>
            <p:cNvSpPr txBox="1"/>
            <p:nvPr/>
          </p:nvSpPr>
          <p:spPr>
            <a:xfrm>
              <a:off x="1007604" y="4365104"/>
              <a:ext cx="756084" cy="360040"/>
            </a:xfrm>
            <a:prstGeom prst="rect">
              <a:avLst/>
            </a:prstGeom>
          </p:spPr>
          <p:txBody>
            <a:bodyPr wrap="square"/>
            <a:p>
              <a:pPr algn="ctr">
                <a:defRPr lang="ko-KR" altLang="en-US"/>
              </a:pPr>
              <a:r>
                <a:rPr lang="ko-KR" altLang="en-US" sz="1500">
                  <a:latin typeface="맑은 고딕"/>
                  <a:ea typeface="맑은 고딕"/>
                  <a:cs typeface="맑은 고딕"/>
                </a:rPr>
                <a:t>사용자</a:t>
              </a:r>
              <a:endParaRPr lang="ko-KR" altLang="en-US" sz="1500"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25" name=""/>
          <p:cNvSpPr/>
          <p:nvPr/>
        </p:nvSpPr>
        <p:spPr>
          <a:xfrm>
            <a:off x="3383868" y="2501632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제어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2789801" y="5121189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제어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3977934" y="4329101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제어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29" name=""/>
          <p:cNvCxnSpPr>
            <a:endCxn id="21" idx="2"/>
          </p:cNvCxnSpPr>
          <p:nvPr/>
        </p:nvCxnSpPr>
        <p:spPr>
          <a:xfrm>
            <a:off x="1619672" y="3825044"/>
            <a:ext cx="61206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</p:cxnSp>
      <p:sp>
        <p:nvSpPr>
          <p:cNvPr id="30" name=""/>
          <p:cNvSpPr/>
          <p:nvPr/>
        </p:nvSpPr>
        <p:spPr>
          <a:xfrm>
            <a:off x="5508104" y="2717656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해제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1" name=""/>
          <p:cNvSpPr/>
          <p:nvPr/>
        </p:nvSpPr>
        <p:spPr>
          <a:xfrm>
            <a:off x="5472100" y="2141592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도어락 잠금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34" name=""/>
          <p:cNvCxnSpPr>
            <a:stCxn id="31" idx="2"/>
            <a:endCxn id="25" idx="7"/>
          </p:cNvCxnSpPr>
          <p:nvPr/>
        </p:nvCxnSpPr>
        <p:spPr>
          <a:xfrm rot="10800000" flipV="1">
            <a:off x="4582390" y="2357616"/>
            <a:ext cx="889710" cy="207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35" name=""/>
          <p:cNvCxnSpPr>
            <a:stCxn id="30" idx="2"/>
            <a:endCxn id="25" idx="6"/>
          </p:cNvCxnSpPr>
          <p:nvPr/>
        </p:nvCxnSpPr>
        <p:spPr>
          <a:xfrm rot="10800000">
            <a:off x="4788024" y="2717656"/>
            <a:ext cx="72008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36" name=""/>
          <p:cNvSpPr/>
          <p:nvPr/>
        </p:nvSpPr>
        <p:spPr>
          <a:xfrm>
            <a:off x="6570223" y="3897052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9266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내림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37" name=""/>
          <p:cNvSpPr/>
          <p:nvPr/>
        </p:nvSpPr>
        <p:spPr>
          <a:xfrm>
            <a:off x="6534218" y="4365105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커튼 올림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38" name=""/>
          <p:cNvCxnSpPr>
            <a:stCxn id="37" idx="2"/>
            <a:endCxn id="27" idx="6"/>
          </p:cNvCxnSpPr>
          <p:nvPr/>
        </p:nvCxnSpPr>
        <p:spPr>
          <a:xfrm rot="10800000">
            <a:off x="5166065" y="4545125"/>
            <a:ext cx="1368153" cy="360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39" name=""/>
          <p:cNvCxnSpPr>
            <a:stCxn id="36" idx="2"/>
            <a:endCxn id="27" idx="7"/>
          </p:cNvCxnSpPr>
          <p:nvPr/>
        </p:nvCxnSpPr>
        <p:spPr>
          <a:xfrm rot="10800000" flipV="1">
            <a:off x="4992067" y="4113077"/>
            <a:ext cx="1578155" cy="2792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44" name=""/>
          <p:cNvSpPr/>
          <p:nvPr/>
        </p:nvSpPr>
        <p:spPr>
          <a:xfrm>
            <a:off x="4698014" y="5049181"/>
            <a:ext cx="1188131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끄기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45" name=""/>
          <p:cNvSpPr/>
          <p:nvPr/>
        </p:nvSpPr>
        <p:spPr>
          <a:xfrm>
            <a:off x="4301970" y="5553237"/>
            <a:ext cx="1476164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43901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전등 밝기 조절 및 켜기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6" name=""/>
          <p:cNvCxnSpPr>
            <a:stCxn id="45" idx="2"/>
            <a:endCxn id="26" idx="5"/>
          </p:cNvCxnSpPr>
          <p:nvPr/>
        </p:nvCxnSpPr>
        <p:spPr>
          <a:xfrm rot="10800000">
            <a:off x="3803935" y="5489965"/>
            <a:ext cx="498035" cy="279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47" name=""/>
          <p:cNvCxnSpPr>
            <a:stCxn id="44" idx="2"/>
            <a:endCxn id="26" idx="6"/>
          </p:cNvCxnSpPr>
          <p:nvPr/>
        </p:nvCxnSpPr>
        <p:spPr>
          <a:xfrm rot="10800000" flipV="1">
            <a:off x="3977932" y="5265205"/>
            <a:ext cx="720081" cy="720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48" name=""/>
          <p:cNvCxnSpPr>
            <a:stCxn id="21" idx="0"/>
            <a:endCxn id="25" idx="2"/>
          </p:cNvCxnSpPr>
          <p:nvPr/>
        </p:nvCxnSpPr>
        <p:spPr>
          <a:xfrm rot="5400000" flipH="1" flipV="1">
            <a:off x="2713161" y="2938313"/>
            <a:ext cx="891364" cy="4500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0" name=""/>
          <p:cNvCxnSpPr>
            <a:stCxn id="21" idx="5"/>
            <a:endCxn id="27" idx="2"/>
          </p:cNvCxnSpPr>
          <p:nvPr/>
        </p:nvCxnSpPr>
        <p:spPr>
          <a:xfrm rot="16200000" flipH="1">
            <a:off x="3420434" y="3987623"/>
            <a:ext cx="567328" cy="5476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cxnSp>
        <p:nvCxnSpPr>
          <p:cNvPr id="51" name=""/>
          <p:cNvCxnSpPr>
            <a:stCxn id="21" idx="4"/>
            <a:endCxn id="26" idx="2"/>
          </p:cNvCxnSpPr>
          <p:nvPr/>
        </p:nvCxnSpPr>
        <p:spPr>
          <a:xfrm rot="5400000">
            <a:off x="2213737" y="4617132"/>
            <a:ext cx="1296144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52" name=""/>
          <p:cNvSpPr/>
          <p:nvPr/>
        </p:nvSpPr>
        <p:spPr>
          <a:xfrm>
            <a:off x="7236296" y="3293720"/>
            <a:ext cx="1188132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67897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결과 출력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5976156" y="3293720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5238074" y="4005064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5382090" y="4365105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3797914" y="5085185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3275856" y="5589240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4391980" y="2240868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4572000" y="2861672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2" name=""/>
          <p:cNvCxnSpPr>
            <a:stCxn id="31" idx="6"/>
            <a:endCxn id="52" idx="0"/>
          </p:cNvCxnSpPr>
          <p:nvPr/>
        </p:nvCxnSpPr>
        <p:spPr>
          <a:xfrm>
            <a:off x="6876256" y="2357616"/>
            <a:ext cx="954106" cy="936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63" name=""/>
          <p:cNvSpPr txBox="1"/>
          <p:nvPr/>
        </p:nvSpPr>
        <p:spPr>
          <a:xfrm>
            <a:off x="7128284" y="2501632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cxnSp>
        <p:nvCxnSpPr>
          <p:cNvPr id="64" name=""/>
          <p:cNvCxnSpPr>
            <a:stCxn id="30" idx="6"/>
            <a:endCxn id="52" idx="1"/>
          </p:cNvCxnSpPr>
          <p:nvPr/>
        </p:nvCxnSpPr>
        <p:spPr>
          <a:xfrm>
            <a:off x="6912260" y="2933680"/>
            <a:ext cx="498034" cy="4233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65" name=""/>
          <p:cNvSpPr txBox="1"/>
          <p:nvPr/>
        </p:nvSpPr>
        <p:spPr>
          <a:xfrm>
            <a:off x="6336196" y="3077696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include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6" name=""/>
          <p:cNvSpPr/>
          <p:nvPr/>
        </p:nvSpPr>
        <p:spPr>
          <a:xfrm>
            <a:off x="4463988" y="3329724"/>
            <a:ext cx="1404156" cy="43204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카메라 제어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68" name=""/>
          <p:cNvCxnSpPr>
            <a:stCxn id="21" idx="7"/>
            <a:endCxn id="66" idx="2"/>
          </p:cNvCxnSpPr>
          <p:nvPr/>
        </p:nvCxnSpPr>
        <p:spPr>
          <a:xfrm flipV="1">
            <a:off x="3430262" y="3545748"/>
            <a:ext cx="1033726" cy="126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69" name=""/>
          <p:cNvSpPr/>
          <p:nvPr/>
        </p:nvSpPr>
        <p:spPr>
          <a:xfrm>
            <a:off x="6498214" y="4833157"/>
            <a:ext cx="1224136" cy="504056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743901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200" b="0" i="0" u="none">
                <a:solidFill>
                  <a:schemeClr val="tx1"/>
                </a:solidFill>
                <a:latin typeface="Arial"/>
              </a:rPr>
              <a:t>조도 감지 결과 송신 </a:t>
            </a:r>
            <a:endParaRPr lang="ko-KR" altLang="en-US" sz="1200" b="0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70" name=""/>
          <p:cNvCxnSpPr>
            <a:stCxn id="66" idx="6"/>
            <a:endCxn id="52" idx="2"/>
          </p:cNvCxnSpPr>
          <p:nvPr/>
        </p:nvCxnSpPr>
        <p:spPr>
          <a:xfrm flipV="1">
            <a:off x="5868144" y="3509744"/>
            <a:ext cx="1368152" cy="360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cxnSp>
        <p:nvCxnSpPr>
          <p:cNvPr id="77" name=""/>
          <p:cNvCxnSpPr>
            <a:stCxn id="69" idx="2"/>
            <a:endCxn id="27" idx="5"/>
          </p:cNvCxnSpPr>
          <p:nvPr/>
        </p:nvCxnSpPr>
        <p:spPr>
          <a:xfrm rot="10800000">
            <a:off x="4992068" y="4697877"/>
            <a:ext cx="1506146" cy="3873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tailEnd type="arrow"/>
          </a:ln>
          <a:effectLst/>
        </p:spPr>
      </p:cxnSp>
      <p:sp>
        <p:nvSpPr>
          <p:cNvPr id="78" name=""/>
          <p:cNvSpPr txBox="1"/>
          <p:nvPr/>
        </p:nvSpPr>
        <p:spPr>
          <a:xfrm>
            <a:off x="5382090" y="4653137"/>
            <a:ext cx="1008112" cy="252028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ko-KR" altLang="en-US" sz="1000">
                <a:latin typeface="맑은 고딕"/>
                <a:ea typeface="맑은 고딕"/>
                <a:cs typeface="맑은 고딕"/>
              </a:rPr>
              <a:t>&lt;&lt;</a:t>
            </a:r>
            <a:r>
              <a:rPr lang="en-US" altLang="ko-KR" sz="1000">
                <a:latin typeface="맑은 고딕"/>
                <a:ea typeface="맑은 고딕"/>
                <a:cs typeface="맑은 고딕"/>
              </a:rPr>
              <a:t>exclude</a:t>
            </a:r>
            <a:r>
              <a:rPr lang="ko-KR" altLang="en-US" sz="1000">
                <a:latin typeface="맑은 고딕"/>
                <a:ea typeface="맑은 고딕"/>
                <a:cs typeface="맑은 고딕"/>
              </a:rPr>
              <a:t>&gt;&gt;</a:t>
            </a:r>
            <a:endParaRPr lang="ko-KR" altLang="en-US" sz="1000"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539552" y="1412776"/>
            <a:ext cx="8229600" cy="521317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개요</a:t>
            </a: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개발 배경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개발 내용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2.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개발구조</a:t>
            </a: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전채적 구조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하드웨어</a:t>
            </a:r>
            <a:endParaRPr lang="en-US" altLang="ko-KR" sz="11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카메라와 영상기기</a:t>
            </a: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전등과 커튼</a:t>
            </a:r>
            <a:endParaRPr lang="en-US" altLang="ko-KR" sz="11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err="1" smtClean="0">
                <a:solidFill>
                  <a:schemeClr val="accent2">
                    <a:lumMod val="75000"/>
                  </a:schemeClr>
                </a:solidFill>
              </a:rPr>
              <a:t>도어락과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 선풍기</a:t>
            </a:r>
            <a:endParaRPr lang="en-US" altLang="ko-KR" sz="11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부품구조</a:t>
            </a:r>
            <a:endParaRPr lang="en-US" altLang="ko-KR" sz="11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100" b="1" dirty="0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100" b="1" dirty="0" smtClean="0">
                <a:solidFill>
                  <a:schemeClr val="accent2">
                    <a:lumMod val="75000"/>
                  </a:schemeClr>
                </a:solidFill>
              </a:rPr>
              <a:t>데모세트 장 구조</a:t>
            </a:r>
            <a:endParaRPr lang="en-US" altLang="ko-KR" sz="11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3.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컨트롤 </a:t>
            </a: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-UI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구성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조절버튼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err="1" smtClean="0">
                <a:solidFill>
                  <a:schemeClr val="accent2">
                    <a:lumMod val="75000"/>
                  </a:schemeClr>
                </a:solidFill>
              </a:rPr>
              <a:t>외출시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 상태확인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환경설정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초음파 감지 방법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서버구조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accent2">
                    <a:lumMod val="75000"/>
                  </a:schemeClr>
                </a:solidFill>
              </a:rPr>
              <a:t>4. </a:t>
            </a:r>
            <a:r>
              <a:rPr lang="ko-KR" altLang="en-US" b="1" dirty="0" smtClean="0">
                <a:solidFill>
                  <a:schemeClr val="accent2">
                    <a:lumMod val="75000"/>
                  </a:schemeClr>
                </a:solidFill>
              </a:rPr>
              <a:t>개발</a:t>
            </a: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개발 도구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200" b="1" dirty="0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ko-KR" altLang="en-US" sz="1200" b="1" dirty="0" smtClean="0">
                <a:solidFill>
                  <a:schemeClr val="accent2">
                    <a:lumMod val="75000"/>
                  </a:schemeClr>
                </a:solidFill>
              </a:rPr>
              <a:t>개발 일정</a:t>
            </a:r>
            <a:endParaRPr lang="en-US" altLang="ko-KR" sz="1200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카메라 작동 알고리즘</a:t>
            </a:r>
            <a:endParaRPr lang="ko-KR" altLang="en-US"/>
          </a:p>
        </p:txBody>
      </p:sp>
      <p:sp>
        <p:nvSpPr>
          <p:cNvPr id="107" name=""/>
          <p:cNvSpPr/>
          <p:nvPr/>
        </p:nvSpPr>
        <p:spPr>
          <a:xfrm>
            <a:off x="3707903" y="1556792"/>
            <a:ext cx="1692188" cy="540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시작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3743908" y="2348880"/>
            <a:ext cx="1656184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초음파 센서 실행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09" name=""/>
          <p:cNvSpPr/>
          <p:nvPr/>
        </p:nvSpPr>
        <p:spPr>
          <a:xfrm>
            <a:off x="3167843" y="3356992"/>
            <a:ext cx="2808312" cy="75608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ctr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센서가 물체를 감지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3662899" y="5661248"/>
            <a:ext cx="1818202" cy="6120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카메라를 켜서 찍는다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12" name=""/>
          <p:cNvSpPr/>
          <p:nvPr/>
        </p:nvSpPr>
        <p:spPr>
          <a:xfrm>
            <a:off x="3149841" y="4365104"/>
            <a:ext cx="2844316" cy="1080120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물체가 감지된 시간이 10초 이상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113" name=""/>
          <p:cNvCxnSpPr>
            <a:stCxn id="107" idx="2"/>
            <a:endCxn id="108" idx="0"/>
          </p:cNvCxnSpPr>
          <p:nvPr/>
        </p:nvCxnSpPr>
        <p:spPr>
          <a:xfrm rot="16200000" flipH="1">
            <a:off x="4436985" y="2213865"/>
            <a:ext cx="252028" cy="18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4" name=""/>
          <p:cNvCxnSpPr>
            <a:stCxn id="108" idx="2"/>
            <a:endCxn id="109" idx="0"/>
          </p:cNvCxnSpPr>
          <p:nvPr/>
        </p:nvCxnSpPr>
        <p:spPr>
          <a:xfrm rot="16200000" flipH="1">
            <a:off x="4445986" y="3230978"/>
            <a:ext cx="25202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5" name=""/>
          <p:cNvCxnSpPr>
            <a:stCxn id="109" idx="2"/>
            <a:endCxn id="112" idx="0"/>
          </p:cNvCxnSpPr>
          <p:nvPr/>
        </p:nvCxnSpPr>
        <p:spPr>
          <a:xfrm rot="16200000" flipH="1">
            <a:off x="4445986" y="4239090"/>
            <a:ext cx="252028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6" name=""/>
          <p:cNvCxnSpPr>
            <a:stCxn id="112" idx="2"/>
            <a:endCxn id="111" idx="0"/>
          </p:cNvCxnSpPr>
          <p:nvPr/>
        </p:nvCxnSpPr>
        <p:spPr>
          <a:xfrm rot="16200000" flipH="1">
            <a:off x="4463988" y="5553236"/>
            <a:ext cx="21602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7" name=""/>
          <p:cNvCxnSpPr>
            <a:stCxn id="109" idx="3"/>
            <a:endCxn id="108" idx="3"/>
          </p:cNvCxnSpPr>
          <p:nvPr/>
        </p:nvCxnSpPr>
        <p:spPr>
          <a:xfrm flipH="1" flipV="1">
            <a:off x="5400092" y="2726922"/>
            <a:ext cx="576064" cy="1008112"/>
          </a:xfrm>
          <a:prstGeom prst="bentConnector3">
            <a:avLst>
              <a:gd name="adj1" fmla="val -39089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19" name=""/>
          <p:cNvCxnSpPr>
            <a:stCxn id="112" idx="1"/>
            <a:endCxn id="108" idx="1"/>
          </p:cNvCxnSpPr>
          <p:nvPr/>
        </p:nvCxnSpPr>
        <p:spPr>
          <a:xfrm flipV="1">
            <a:off x="3149841" y="2726922"/>
            <a:ext cx="594066" cy="2178242"/>
          </a:xfrm>
          <a:prstGeom prst="bentConnector3">
            <a:avLst>
              <a:gd name="adj1" fmla="val -110768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120" name=""/>
          <p:cNvSpPr txBox="1"/>
          <p:nvPr/>
        </p:nvSpPr>
        <p:spPr>
          <a:xfrm>
            <a:off x="1979712" y="3681028"/>
            <a:ext cx="540060" cy="396044"/>
          </a:xfrm>
          <a:prstGeom prst="rect">
            <a:avLst/>
          </a:prstGeom>
        </p:spPr>
        <p:txBody>
          <a:bodyPr wrap="square"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  <a:endParaRPr lang="en-US" altLang="ko-KR" sz="1500" b="1">
              <a:latin typeface="Arial"/>
              <a:cs typeface="Arial"/>
            </a:endParaRPr>
          </a:p>
        </p:txBody>
      </p:sp>
      <p:sp>
        <p:nvSpPr>
          <p:cNvPr id="121" name=""/>
          <p:cNvSpPr txBox="1"/>
          <p:nvPr/>
        </p:nvSpPr>
        <p:spPr>
          <a:xfrm>
            <a:off x="6192180" y="3032956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  <a:endParaRPr lang="en-US" altLang="ko-KR" sz="1500" b="1">
              <a:latin typeface="Arial"/>
              <a:cs typeface="Arial"/>
            </a:endParaRPr>
          </a:p>
        </p:txBody>
      </p:sp>
      <p:sp>
        <p:nvSpPr>
          <p:cNvPr id="122" name=""/>
          <p:cNvSpPr txBox="1"/>
          <p:nvPr/>
        </p:nvSpPr>
        <p:spPr>
          <a:xfrm>
            <a:off x="4499992" y="4077072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  <a:endParaRPr lang="en-US" altLang="ko-KR" sz="1500" b="1">
              <a:latin typeface="Arial"/>
              <a:cs typeface="Arial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4535996" y="5373216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  <a:endParaRPr lang="en-US" altLang="ko-KR" sz="15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커튼 자동제어 알고리즘</a:t>
            </a:r>
            <a:endParaRPr lang="ko-KR" altLang="en-US"/>
          </a:p>
        </p:txBody>
      </p:sp>
      <p:sp>
        <p:nvSpPr>
          <p:cNvPr id="124" name=""/>
          <p:cNvSpPr/>
          <p:nvPr/>
        </p:nvSpPr>
        <p:spPr>
          <a:xfrm>
            <a:off x="3707904" y="1700807"/>
            <a:ext cx="1692188" cy="54006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자동 모드 시작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3743908" y="2672916"/>
            <a:ext cx="1656184" cy="75608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조도 센서 실행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26" name=""/>
          <p:cNvSpPr/>
          <p:nvPr/>
        </p:nvSpPr>
        <p:spPr>
          <a:xfrm>
            <a:off x="3167844" y="4005064"/>
            <a:ext cx="2808312" cy="756084"/>
          </a:xfrm>
          <a:prstGeom prst="diamon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1000</a:t>
            </a:r>
            <a:r>
              <a:rPr lang="en-US" altLang="ko-KR" sz="1500" b="1" i="0" u="none">
                <a:solidFill>
                  <a:schemeClr val="tx1"/>
                </a:solidFill>
                <a:latin typeface="Arial"/>
              </a:rPr>
              <a:t>Lux</a:t>
            </a:r>
            <a:endParaRPr lang="en-US" altLang="ko-KR" sz="1500" b="1" i="0" u="none">
              <a:solidFill>
                <a:schemeClr val="tx1"/>
              </a:solidFill>
              <a:latin typeface="Arial"/>
            </a:endParaRPr>
          </a:p>
          <a:p>
            <a:pPr marL="0" indent="0" algn="ctr" defTabSz="831328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이상인가?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27" name=""/>
          <p:cNvSpPr/>
          <p:nvPr/>
        </p:nvSpPr>
        <p:spPr>
          <a:xfrm>
            <a:off x="3662899" y="5445224"/>
            <a:ext cx="1818202" cy="61206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ctr" defTabSz="80535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r>
              <a:rPr lang="ko-KR" altLang="en-US" sz="1500" b="1" i="0" u="none">
                <a:solidFill>
                  <a:schemeClr val="tx1"/>
                </a:solidFill>
                <a:latin typeface="Arial"/>
              </a:rPr>
              <a:t>커튼을 내린다</a:t>
            </a:r>
            <a:endParaRPr lang="ko-KR" altLang="en-US" sz="1500" b="1" i="0" u="none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128" name=""/>
          <p:cNvCxnSpPr>
            <a:stCxn id="124" idx="2"/>
            <a:endCxn id="125" idx="0"/>
          </p:cNvCxnSpPr>
          <p:nvPr/>
        </p:nvCxnSpPr>
        <p:spPr>
          <a:xfrm rot="16200000" flipH="1">
            <a:off x="4346974" y="2447890"/>
            <a:ext cx="432049" cy="1800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29" name=""/>
          <p:cNvCxnSpPr>
            <a:stCxn id="125" idx="2"/>
            <a:endCxn id="126" idx="0"/>
          </p:cNvCxnSpPr>
          <p:nvPr/>
        </p:nvCxnSpPr>
        <p:spPr>
          <a:xfrm rot="16200000" flipH="1">
            <a:off x="4283968" y="3717032"/>
            <a:ext cx="57606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30" name=""/>
          <p:cNvCxnSpPr>
            <a:stCxn id="126" idx="2"/>
            <a:endCxn id="127" idx="0"/>
          </p:cNvCxnSpPr>
          <p:nvPr/>
        </p:nvCxnSpPr>
        <p:spPr>
          <a:xfrm rot="16200000" flipH="1">
            <a:off x="4229962" y="5103186"/>
            <a:ext cx="684076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cxnSp>
        <p:nvCxnSpPr>
          <p:cNvPr id="131" name=""/>
          <p:cNvCxnSpPr>
            <a:stCxn id="126" idx="3"/>
            <a:endCxn id="125" idx="3"/>
          </p:cNvCxnSpPr>
          <p:nvPr/>
        </p:nvCxnSpPr>
        <p:spPr>
          <a:xfrm flipH="1" flipV="1">
            <a:off x="5400092" y="3050958"/>
            <a:ext cx="576064" cy="1332148"/>
          </a:xfrm>
          <a:prstGeom prst="bentConnector3">
            <a:avLst>
              <a:gd name="adj1" fmla="val -23729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tailEnd type="triangle" w="lg" len="lg"/>
          </a:ln>
          <a:effectLst/>
        </p:spPr>
      </p:cxnSp>
      <p:sp>
        <p:nvSpPr>
          <p:cNvPr id="132" name=""/>
          <p:cNvSpPr txBox="1"/>
          <p:nvPr/>
        </p:nvSpPr>
        <p:spPr>
          <a:xfrm>
            <a:off x="6084168" y="3609020"/>
            <a:ext cx="540060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NO</a:t>
            </a:r>
            <a:endParaRPr lang="en-US" altLang="ko-KR" sz="1500" b="1">
              <a:latin typeface="Arial"/>
              <a:cs typeface="Arial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4463988" y="4905164"/>
            <a:ext cx="792088" cy="396044"/>
          </a:xfrm>
          <a:prstGeom prst="rect">
            <a:avLst/>
          </a:prstGeom>
        </p:spPr>
        <p:txBody>
          <a:bodyPr wrap="square"/>
          <a:lstStyle/>
          <a:p>
            <a:pPr algn="ctr">
              <a:defRPr lang="ko-KR" altLang="en-US"/>
            </a:pPr>
            <a:r>
              <a:rPr lang="en-US" altLang="ko-KR" sz="1500" b="1">
                <a:latin typeface="Arial"/>
                <a:cs typeface="Arial"/>
              </a:rPr>
              <a:t>YES</a:t>
            </a:r>
            <a:endParaRPr lang="en-US" altLang="ko-KR" sz="1500" b="1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4800"/>
          <a:ext cx="7865097" cy="48207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21189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◆ 들어온 명령에 따라 라즈베리 파이 안에서 커튼 제어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0559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curtain_control()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53438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웹 페이지에서 조명 조절 버튼을 누르고 선택한 명령과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받아들인 조도 센서의 값을 토대로 커튼을 제어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44536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curtain_control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(reading) // 조도 센서의 값을 받아들임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if (reading&gt;=100)   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curtain_up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       //커튼을 올림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else   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 </a:t>
                      </a: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curtain_down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  //커튼을 내림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curtain_up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digitalWrite(OUT1,1);   // 커튼을 올리는 기능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digitalWrite(OUT2,0);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 sz="1150" b="1">
                          <a:solidFill>
                            <a:schemeClr val="tx1"/>
                          </a:solidFill>
                        </a:rPr>
                        <a:t>curtain_down</a:t>
                      </a: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digitalWrite(OUT1,0);   //커튼을 내리는 기능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digitalWrite(OUT2,1);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reading = analog_read(0) //조도센서의 값을 읽음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8560"/>
          <a:ext cx="7865097" cy="47817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21881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들어온 명령에 따라 라즈베리 파이 안에서 조명 제어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2892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digitalWrite(ledPin, !digitalRead(ledPin));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delay();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62892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629">
                          <a:solidFill>
                            <a:schemeClr val="tx1"/>
                          </a:solidFill>
                        </a:rPr>
                        <a:t>웹 페이지에서 조명 조절 버튼을 누를 경우 선택한 명령에 따라 조명 조절</a:t>
                      </a:r>
                      <a:endParaRPr lang="ko-KR" altLang="en-US" sz="1629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087039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led_high()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digitalWrite(ledPin, !digitalRead(ledPin));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delay(400);  //주파수를 조절해서 밝기를 제어 - 밝은 모드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led_low()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digitalWrite(ledPin, !digitalRead(ledPin));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   delay(100);  //주파수를 조절해서 밝기를 제어 - 중간 밝기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700">
                          <a:solidFill>
                            <a:schemeClr val="tx1"/>
                          </a:solidFill>
                        </a:rPr>
                        <a:t>led_off()  {return 0; } //  함수를 종료 - 전등 꺼짐</a:t>
                      </a:r>
                      <a:endParaRPr lang="ko-KR" altLang="en-US" sz="17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56792"/>
          <a:ext cx="7865097" cy="480652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594060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들어온 명령에 따라 라즈베리 파이 안에서 도어락 제어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7606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door_control()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57606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웹 페이지에서 도어락 조절 버튼을 누를 경우 선택한 명령에 따라 도어락 조절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0603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door_control(value)	//도어락 제어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if(value==0)	//도어락 잠금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   door_lock()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else	                 //도어락 해제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    door_unlock()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door_lock()  {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softPwmWrite(pin,14);      //도어락을 잠금(pwm 값을 얼마나 줄지 설정</a:t>
                      </a: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door_unlock()  {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  softPwmWrite(pin,22);      //도어락을 해제(pwm 값을 얼마나 줄지 설정)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4800"/>
          <a:ext cx="7865097" cy="482986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32427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◆ 사진 촬영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1641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500" b="1">
                          <a:solidFill>
                            <a:schemeClr val="tx1"/>
                          </a:solidFill>
                        </a:rPr>
                        <a:t>camera_sensing()</a:t>
                      </a:r>
                      <a:endParaRPr lang="en-US" altLang="ko-KR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8438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초음파 센서로 사람을 감지하여 사진을 촬영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537294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 b="1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50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digitalWrite(trig, LOW) 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while (digitalRead(echo) == 0) 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start_time = micros() 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while (digitalRead(echo) == 1) ;  //초음파 센서가 물체를 감지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{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start=clock();                         ////거리변화가 일어난 시간 측정시작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end_time = micros() 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distance = (end_time - start_time) / 29. / 2.;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end=clock();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                      //////////   측정시간 끝냄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stay_time=(start-end)/1000.0)    ///초단위로 환산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if(stay_time&gt;10)                /// 물체가 감지된 시간이 10초이상이면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 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    system("respistill -o /home/pi/camara/$DATE.jpg");     /// 터미널에서 사진을 찍게하는 명령어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}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#!/bin/bash                              /// 명령어 사진을 찍는 명령어에 날짜를 찍기위한 쉘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DATE=$(date + "%Y-%m = %d_%H%m"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ko-KR" altLang="en-US" sz="1150" b="1">
                          <a:solidFill>
                            <a:schemeClr val="tx1"/>
                          </a:solidFill>
                        </a:rPr>
                        <a:t>respistill -o /home/pi/camara/$DATE.jpg</a:t>
                      </a:r>
                      <a:endParaRPr lang="ko-KR" altLang="en-US" sz="1150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7649"/>
          <a:ext cx="7865097" cy="481645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웹 페이지에서 버튼을 클릭할 경우 토스트 메시지 출력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showToast()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;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750">
                          <a:solidFill>
                            <a:schemeClr val="tx1"/>
                          </a:solidFill>
                        </a:rPr>
                        <a:t>웹 페이지에서 버튼을 클릭할 경우 어떤 동작을 하는지 보여주는 토스트 메시지 출력</a:t>
                      </a:r>
                      <a:endParaRPr lang="ko-KR" altLang="en-US" sz="175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24127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showToast(position;string)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{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Let toast = this.toastCtrl.create({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   message: '전등이 밝음으로 켜졌습니다.' 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   duration: 2000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 });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  toast.present(toast);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}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primary (click) = "showToast('bottom')"&gt; Show Toast - bottom&lt;/button&gt;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7649"/>
          <a:ext cx="7865097" cy="46596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웹 페이지 에서 커튼 버튼 선택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750">
                          <a:solidFill>
                            <a:schemeClr val="tx1"/>
                          </a:solidFill>
                        </a:rPr>
                        <a:t>커튼 조절 버튼을 누를 경우 명령에 따라 라즈베리 파이로 명령 송신</a:t>
                      </a:r>
                      <a:endParaRPr lang="ko-KR" altLang="en-US" sz="175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24127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webiopi().createMacroButton("curtainup", "CURTAIN UP", "curtain_up");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커튼 올리는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webiopi().createMacroButton("curtaindown", 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"CURTAIN DOWN", "curtain_down");   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커튼 내리는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튼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8560"/>
          <a:ext cx="7865097" cy="46596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◆ 웹 페이지 에서 조명 버튼 선택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 sz="1500">
                          <a:solidFill>
                            <a:schemeClr val="tx1"/>
                          </a:solidFill>
                        </a:rPr>
                        <a:t>button = webiopi().createMacroButton();</a:t>
                      </a:r>
                      <a:endParaRPr lang="en-US" altLang="ko-KR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조명 조절 버튼을 누를 경우 명령에 따라 라즈베리 파이로 명령 송신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24127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500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 sz="150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webiopi().createMacroButton("ledhigh", "LED HIGH", "led_high");  //LED 밝게 켜는 버튼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webiopi().createMacroButton("ledlow", "LEDLOW", "led_low");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// LED 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중간 밝기로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켜는 버튼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  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webiopi().createMacroButton("ledoff", "LEDOFF", "led_off");     //LED 끄는 버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시스템 모듈 상세 설계</a:t>
            </a:r>
            <a:endParaRPr lang="ko-KR" altLang="en-US"/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672244" y="1578560"/>
          <a:ext cx="7865097" cy="46596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5217"/>
                <a:gridCol w="6659880"/>
              </a:tblGrid>
              <a:tr h="482288">
                <a:tc gridSpan="2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◆ 웹 페이지 에서 도어락 버튼 선택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형식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468052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설명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 sz="1750">
                          <a:solidFill>
                            <a:schemeClr val="tx1"/>
                          </a:solidFill>
                        </a:rPr>
                        <a:t>조명 조절 버튼을 누를 경우 명령에 따라 라즈베리 파이로 명령 송신</a:t>
                      </a:r>
                      <a:endParaRPr lang="ko-KR" altLang="en-US" sz="1750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  <a:tr h="324127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예시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webiopi().createMacroButton("doorlock", "DOOR LOCK", "door_lock");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도어락을 잠그는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버튼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button = webiopi().createMacroButton("doorunlock", "DOOR UNLOCK", "door_unlock");     //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도어락을 해제하는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 버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튼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  <a:p>
                      <a:pPr>
                        <a:defRPr lang="ko-KR" altLang="en-US"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content.append(button);</a:t>
                      </a:r>
                      <a:endParaRPr lang="en-US" altLang="ko-KR">
                        <a:solidFill>
                          <a:schemeClr val="tx1"/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5472100" y="1679432"/>
            <a:ext cx="3420380" cy="957480"/>
          </a:xfrm>
        </p:spPr>
        <p:txBody>
          <a:bodyPr/>
          <a:lstStyle/>
          <a:p>
            <a:pPr algn="ctr">
              <a:defRPr lang="ko-KR" altLang="en-US"/>
            </a:pPr>
            <a:r>
              <a:rPr lang="en-US" altLang="ko-KR" sz="3000"/>
              <a:t>IoT</a:t>
            </a:r>
            <a:r>
              <a:rPr lang="ko-KR" altLang="en-US" sz="3000"/>
              <a:t>에 대한</a:t>
            </a:r>
            <a:endParaRPr lang="ko-KR" altLang="en-US" sz="3000"/>
          </a:p>
          <a:p>
            <a:pPr algn="ctr">
              <a:defRPr lang="ko-KR" altLang="en-US"/>
            </a:pPr>
            <a:r>
              <a:rPr lang="ko-KR" altLang="en-US" sz="3000"/>
              <a:t>사람들의 관심 증대</a:t>
            </a:r>
            <a:endParaRPr lang="ko-KR" altLang="en-US" sz="3000"/>
          </a:p>
        </p:txBody>
      </p:sp>
      <p:pic>
        <p:nvPicPr>
          <p:cNvPr id="2050" name="Picture 2" descr="C:\Users\백승범\Desktop\말똥가리\ㅂㅈㄷㅂㅈㄷ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20315" y="1484784"/>
            <a:ext cx="4500499" cy="3474326"/>
          </a:xfrm>
          <a:prstGeom prst="rect">
            <a:avLst/>
          </a:prstGeom>
          <a:noFill/>
        </p:spPr>
      </p:pic>
      <p:pic>
        <p:nvPicPr>
          <p:cNvPr id="2051" name="Picture 3" descr="C:\Users\백승범\Desktop\말똥가리\스마트홈 iot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420814" y="2780927"/>
            <a:ext cx="3363653" cy="3681413"/>
          </a:xfrm>
          <a:prstGeom prst="rect">
            <a:avLst/>
          </a:prstGeom>
          <a:noFill/>
        </p:spPr>
      </p:pic>
      <p:sp>
        <p:nvSpPr>
          <p:cNvPr id="7" name="제목 1"/>
          <p:cNvSpPr txBox="1"/>
          <p:nvPr/>
        </p:nvSpPr>
        <p:spPr>
          <a:xfrm>
            <a:off x="2267744" y="290174"/>
            <a:ext cx="4616859" cy="95748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006699"/>
                </a:solidFill>
                <a:latin typeface="Century Gothic"/>
              </a:defRPr>
            </a:lvl9pPr>
          </a:lstStyle>
          <a:p>
            <a:pPr algn="ctr">
              <a:defRPr lang="ko-KR" altLang="en-US"/>
            </a:pPr>
            <a:r>
              <a:rPr lang="ko-KR" altLang="en-US" kern="0"/>
              <a:t>개발 배경</a:t>
            </a:r>
            <a:endParaRPr lang="ko-KR" altLang="en-US" kern="0"/>
          </a:p>
        </p:txBody>
      </p:sp>
      <p:sp>
        <p:nvSpPr>
          <p:cNvPr id="2052" name="제목 1"/>
          <p:cNvSpPr>
            <a:spLocks noGrp="1"/>
          </p:cNvSpPr>
          <p:nvPr/>
        </p:nvSpPr>
        <p:spPr>
          <a:xfrm>
            <a:off x="899592" y="5207824"/>
            <a:ext cx="4392488" cy="95748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ctr" anchorCtr="0"/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000" b="1" i="0" u="none" kern="1200" mc:Ignorable="hp" hp:hslEmbossed="0">
                <a:solidFill>
                  <a:srgbClr val="006699"/>
                </a:solidFill>
                <a:latin typeface="+mj-lt"/>
                <a:ea typeface="+mj-ea"/>
                <a:cs typeface="+mj-cs"/>
              </a:rPr>
              <a:t>스마트폰을 통한</a:t>
            </a:r>
            <a:endParaRPr xmlns:mc="http://schemas.openxmlformats.org/markup-compatibility/2006" xmlns:hp="http://schemas.haansoft.com/office/presentation/8.0" lang="ko-KR" altLang="en-US" sz="3000" b="1" i="0" u="none" kern="1200" mc:Ignorable="hp" hp:hslEmbossed="0">
              <a:solidFill>
                <a:srgbClr val="006699"/>
              </a:solidFill>
              <a:latin typeface="+mj-lt"/>
              <a:ea typeface="+mj-ea"/>
              <a:cs typeface="+mj-cs"/>
            </a:endParaRPr>
          </a:p>
          <a:p>
            <a:pPr algn="ctr" eaLnBrk="1" latinLnBrk="1" hangingPunct="1"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xmlns:mc="http://schemas.openxmlformats.org/markup-compatibility/2006" xmlns:hp="http://schemas.haansoft.com/office/presentation/8.0" lang="ko-KR" altLang="en-US" sz="3000" b="1" i="0" u="none" kern="1200" mc:Ignorable="hp" hp:hslEmbossed="0">
                <a:solidFill>
                  <a:srgbClr val="006699"/>
                </a:solidFill>
                <a:latin typeface="+mj-lt"/>
                <a:ea typeface="+mj-ea"/>
                <a:cs typeface="+mj-cs"/>
              </a:rPr>
              <a:t>원격 사물 제어 증가</a:t>
            </a:r>
            <a:endParaRPr xmlns:mc="http://schemas.openxmlformats.org/markup-compatibility/2006" xmlns:hp="http://schemas.haansoft.com/office/presentation/8.0" lang="ko-KR" altLang="en-US" sz="3000" b="1" i="0" u="none" kern="1200" mc:Ignorable="hp" hp:hslEmbossed="0">
              <a:solidFill>
                <a:srgbClr val="006699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서버구조</a:t>
            </a:r>
            <a:endParaRPr lang="ko-KR" altLang="en-US"/>
          </a:p>
        </p:txBody>
      </p:sp>
      <p:pic>
        <p:nvPicPr>
          <p:cNvPr id="4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67544" y="1738620"/>
            <a:ext cx="1797204" cy="179752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" name="오른쪽 화살표 4"/>
          <p:cNvSpPr/>
          <p:nvPr/>
        </p:nvSpPr>
        <p:spPr>
          <a:xfrm>
            <a:off x="1981639" y="2446500"/>
            <a:ext cx="1376773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02108" y="3645023"/>
            <a:ext cx="1128076" cy="296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  <a:endParaRPr lang="ko-KR" altLang="en-US" sz="1400" b="1"/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970102" y="1987570"/>
          <a:ext cx="792088" cy="129614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2088"/>
              </a:tblGrid>
              <a:tr h="453578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밝음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꺼짐</a:t>
                      </a:r>
                      <a:endParaRPr lang="ko-KR" altLang="en-US"/>
                    </a:p>
                  </a:txBody>
                  <a:tcPr marL="91440" marR="91440"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899083" y="2024844"/>
            <a:ext cx="1556793" cy="337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꺼짐으로 터치</a:t>
            </a:r>
            <a:endParaRPr lang="ko-KR" altLang="en-US" sz="1600" b="1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390663" y="1792905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r>
              <a:rPr lang="ko-KR" altLang="en-US" sz="1600"/>
              <a:t>명령을 수신</a:t>
            </a:r>
            <a:endParaRPr lang="ko-KR" altLang="en-US" sz="1600"/>
          </a:p>
          <a:p>
            <a:pPr algn="ctr">
              <a:defRPr lang="ko-KR"/>
            </a:pPr>
            <a:endParaRPr lang="en-US" altLang="ko-KR" sz="1600"/>
          </a:p>
          <a:p>
            <a:pPr algn="ctr">
              <a:defRPr lang="ko-KR"/>
            </a:pPr>
            <a:r>
              <a:rPr lang="ko-KR" altLang="en-US" sz="1600"/>
              <a:t>수신한 명령어에 따른 명령 실행</a:t>
            </a:r>
            <a:endParaRPr lang="ko-KR" alt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3839421" y="3382257"/>
            <a:ext cx="1128076" cy="2924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  <a:endParaRPr lang="ko-KR" altLang="en-US" sz="1400" b="1"/>
          </a:p>
        </p:txBody>
      </p:sp>
      <p:pic>
        <p:nvPicPr>
          <p:cNvPr id="2050" name="Picture 2" descr="C:\Users\백승범\Desktop\말똥가리\전구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284459" y="1789079"/>
            <a:ext cx="991397" cy="1593178"/>
          </a:xfrm>
          <a:prstGeom prst="rect">
            <a:avLst/>
          </a:prstGeom>
          <a:noFill/>
        </p:spPr>
      </p:pic>
      <p:pic>
        <p:nvPicPr>
          <p:cNvPr id="2051" name="Picture 3" descr="C:\Users\백승범\Desktop\말똥가리\전구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7309928" y="4317844"/>
            <a:ext cx="784225" cy="12954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891629" y="2735102"/>
            <a:ext cx="1466784" cy="568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전등이 꺼지는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/>
              <a:t>명령을 송신</a:t>
            </a:r>
            <a:endParaRPr lang="ko-KR" altLang="en-US" sz="1600" b="1"/>
          </a:p>
        </p:txBody>
      </p:sp>
      <p:sp>
        <p:nvSpPr>
          <p:cNvPr id="24" name="TextBox 36"/>
          <p:cNvSpPr txBox="1">
            <a:spLocks noChangeArrowheads="1"/>
          </p:cNvSpPr>
          <p:nvPr/>
        </p:nvSpPr>
        <p:spPr>
          <a:xfrm>
            <a:off x="3579207" y="2913739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19" name="직사각형 18"/>
          <p:cNvSpPr/>
          <p:nvPr/>
        </p:nvSpPr>
        <p:spPr>
          <a:xfrm>
            <a:off x="5709285" y="1940243"/>
            <a:ext cx="1144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명령 실행</a:t>
            </a: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690234" y="2801407"/>
            <a:ext cx="1421131" cy="358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전등을 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99785" y="4780878"/>
            <a:ext cx="136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lang="ko-KR"/>
            </a:pPr>
            <a:r>
              <a:rPr lang="ko-KR" altLang="en-US"/>
              <a:t>전등이 꺼짐</a:t>
            </a:r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3693516" y="4285746"/>
            <a:ext cx="2160587" cy="1523089"/>
          </a:xfrm>
          <a:prstGeom prst="roundRect">
            <a:avLst>
              <a:gd name="adj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 lang="ko-KR"/>
            </a:pPr>
            <a:endParaRPr lang="en-US" altLang="ko-KR" sz="1600"/>
          </a:p>
          <a:p>
            <a:pPr algn="ctr">
              <a:defRPr lang="ko-KR"/>
            </a:pPr>
            <a:r>
              <a:rPr lang="ko-KR" altLang="en-US" sz="1600"/>
              <a:t>전등이 꺼졌다는</a:t>
            </a:r>
            <a:endParaRPr lang="ko-KR" altLang="en-US" sz="1600"/>
          </a:p>
          <a:p>
            <a:pPr algn="ctr">
              <a:defRPr lang="ko-KR"/>
            </a:pPr>
            <a:r>
              <a:rPr lang="ko-KR" altLang="en-US" sz="1600"/>
              <a:t>정보를 송신</a:t>
            </a:r>
            <a:endParaRPr lang="en-US" altLang="ko-KR" sz="1600"/>
          </a:p>
        </p:txBody>
      </p:sp>
      <p:sp>
        <p:nvSpPr>
          <p:cNvPr id="32" name="TextBox 31"/>
          <p:cNvSpPr txBox="1"/>
          <p:nvPr/>
        </p:nvSpPr>
        <p:spPr>
          <a:xfrm>
            <a:off x="4139952" y="5851037"/>
            <a:ext cx="11280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400" b="1"/>
              <a:t>서버</a:t>
            </a:r>
            <a:endParaRPr lang="ko-KR" altLang="en-US" sz="1400" b="1"/>
          </a:p>
        </p:txBody>
      </p:sp>
      <p:cxnSp>
        <p:nvCxnSpPr>
          <p:cNvPr id="2049" name="구부러진 연결선 2048"/>
          <p:cNvCxnSpPr>
            <a:stCxn id="13" idx="3"/>
          </p:cNvCxnSpPr>
          <p:nvPr/>
        </p:nvCxnSpPr>
        <p:spPr>
          <a:xfrm flipV="1">
            <a:off x="5551250" y="2384575"/>
            <a:ext cx="1733209" cy="16987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38" name="TextBox 36"/>
          <p:cNvSpPr txBox="1">
            <a:spLocks noChangeArrowheads="1"/>
          </p:cNvSpPr>
          <p:nvPr/>
        </p:nvSpPr>
        <p:spPr>
          <a:xfrm>
            <a:off x="3943649" y="5168979"/>
            <a:ext cx="1783497" cy="369332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b="1"/>
              <a:t>라즈베리 파이</a:t>
            </a:r>
            <a:endParaRPr lang="en-US" altLang="ko-KR" b="1"/>
          </a:p>
        </p:txBody>
      </p:sp>
      <p:sp>
        <p:nvSpPr>
          <p:cNvPr id="39" name="오른쪽 화살표 38"/>
          <p:cNvSpPr/>
          <p:nvPr/>
        </p:nvSpPr>
        <p:spPr>
          <a:xfrm rot="10800000">
            <a:off x="2107662" y="4773206"/>
            <a:ext cx="1376773" cy="215900"/>
          </a:xfrm>
          <a:prstGeom prst="rightArrow">
            <a:avLst>
              <a:gd name="adj1" fmla="val 50000"/>
              <a:gd name="adj2" fmla="val 50000"/>
            </a:avLst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/>
            </a:pPr>
            <a:endParaRPr lang="ko-KR" altLang="en-US"/>
          </a:p>
        </p:txBody>
      </p:sp>
      <p:pic>
        <p:nvPicPr>
          <p:cNvPr id="40" name="Picture 2" descr="C:\Users\김우빈\Desktop\smartphone-call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67544" y="4066781"/>
            <a:ext cx="1797204" cy="1797526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1" name="TextBox 40"/>
          <p:cNvSpPr txBox="1"/>
          <p:nvPr/>
        </p:nvSpPr>
        <p:spPr>
          <a:xfrm>
            <a:off x="802108" y="5939661"/>
            <a:ext cx="1128076" cy="297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1400" b="1"/>
              <a:t>클라이언트</a:t>
            </a:r>
            <a:endParaRPr lang="ko-KR" altLang="en-US" sz="1400" b="1"/>
          </a:p>
        </p:txBody>
      </p:sp>
      <p:graphicFrame>
        <p:nvGraphicFramePr>
          <p:cNvPr id="45" name="표 44"/>
          <p:cNvGraphicFramePr>
            <a:graphicFrameLocks noGrp="1"/>
          </p:cNvGraphicFramePr>
          <p:nvPr/>
        </p:nvGraphicFramePr>
        <p:xfrm>
          <a:off x="970102" y="4315373"/>
          <a:ext cx="792088" cy="130325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92088"/>
              </a:tblGrid>
              <a:tr h="460692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0">
                          <a:solidFill>
                            <a:schemeClr val="tx1"/>
                          </a:solidFill>
                        </a:rPr>
                        <a:t>밝음</a:t>
                      </a:r>
                      <a:endParaRPr lang="ko-KR" altLang="en-US" b="0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1"/>
                    </a:solidFill>
                  </a:tcPr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/>
                        <a:t>중간</a:t>
                      </a:r>
                      <a:endParaRPr lang="ko-KR" altLang="en-US"/>
                    </a:p>
                  </a:txBody>
                  <a:tcPr marL="91440" marR="91440"/>
                </a:tc>
              </a:tr>
              <a:tr h="421283">
                <a:tc>
                  <a:txBody>
                    <a:bodyPr vert="horz" lIns="91440" tIns="45720" rIns="91440" bIns="45720" anchor="t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>
                          <a:solidFill>
                            <a:schemeClr val="bg1"/>
                          </a:solidFill>
                        </a:rPr>
                        <a:t>꺼짐</a:t>
                      </a:r>
                      <a:endParaRPr lang="ko-KR" altLang="en-US" b="1">
                        <a:solidFill>
                          <a:schemeClr val="bg1"/>
                        </a:solidFill>
                      </a:endParaRPr>
                    </a:p>
                  </a:txBody>
                  <a:tcPr marL="91440" marR="91440">
                    <a:solidFill>
                      <a:schemeClr val="accent6"/>
                    </a:solidFill>
                  </a:tcPr>
                </a:tc>
              </a:tr>
            </a:tbl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2031832" y="3917627"/>
            <a:ext cx="15968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전등이 꺼졌다는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/>
              <a:t>정보를 수신</a:t>
            </a:r>
            <a:endParaRPr lang="ko-KR" altLang="en-US" sz="1600" b="1"/>
          </a:p>
        </p:txBody>
      </p:sp>
      <p:sp>
        <p:nvSpPr>
          <p:cNvPr id="48" name="TextBox 47"/>
          <p:cNvSpPr txBox="1"/>
          <p:nvPr/>
        </p:nvSpPr>
        <p:spPr>
          <a:xfrm>
            <a:off x="1943708" y="5070591"/>
            <a:ext cx="1709754" cy="82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최근의 명령이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/>
              <a:t>수신되었다는 것을 점으로 표현</a:t>
            </a:r>
            <a:endParaRPr lang="ko-KR" altLang="en-US" sz="1600" b="1"/>
          </a:p>
        </p:txBody>
      </p:sp>
      <p:sp>
        <p:nvSpPr>
          <p:cNvPr id="2052" name=""/>
          <p:cNvSpPr/>
          <p:nvPr/>
        </p:nvSpPr>
        <p:spPr>
          <a:xfrm>
            <a:off x="1619672" y="5481228"/>
            <a:ext cx="72008" cy="72008"/>
          </a:xfrm>
          <a:prstGeom prst="ellipse">
            <a:avLst/>
          </a:prstGeom>
          <a:solidFill>
            <a:srgbClr val="42c7f1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개발도구</a:t>
            </a:r>
            <a:endParaRPr lang="ko-KR" altLang="en-US" dirty="0"/>
          </a:p>
        </p:txBody>
      </p:sp>
      <p:pic>
        <p:nvPicPr>
          <p:cNvPr id="14" name="Picture 2" descr="C:\Users\김우빈\Desktop\%B4%EB%C0%FCJAVA%C7п%F83.jp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>
            <a:fillRect/>
          </a:stretch>
        </p:blipFill>
        <p:spPr>
          <a:xfrm>
            <a:off x="3817607" y="2402241"/>
            <a:ext cx="2660863" cy="1434682"/>
          </a:xfrm>
          <a:prstGeom prst="rect">
            <a:avLst/>
          </a:prstGeom>
          <a:noFill/>
        </p:spPr>
      </p:pic>
      <p:pic>
        <p:nvPicPr>
          <p:cNvPr id="15" name="Picture 3" descr="C:\Users\김우빈\Desktop\%BEȵ%E512.jpg"/>
          <p:cNvPicPr>
            <a:picLocks noChangeAspect="1" noChangeArrowheads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2291864" y="3842533"/>
            <a:ext cx="1875639" cy="1406730"/>
          </a:xfrm>
          <a:prstGeom prst="rect">
            <a:avLst/>
          </a:prstGeom>
          <a:noFill/>
        </p:spPr>
      </p:pic>
      <p:pic>
        <p:nvPicPr>
          <p:cNvPr id="16" name="Picture 2" descr="C:\Users\백승범\Desktop\말똥가리\파이썬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503" y="3836923"/>
            <a:ext cx="1522311" cy="177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백승범\Desktop\말똥가리\파이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86" y="2166427"/>
            <a:ext cx="1326893" cy="167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:\Users\백승범\Desktop\말똥가리\C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836923"/>
            <a:ext cx="1652699" cy="169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08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개발일정</a:t>
            </a:r>
            <a:endParaRPr lang="ko-KR" altLang="en-US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755576" y="1556792"/>
          <a:ext cx="7710320" cy="4860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152"/>
                <a:gridCol w="3420380"/>
                <a:gridCol w="432048"/>
                <a:gridCol w="432048"/>
                <a:gridCol w="396044"/>
                <a:gridCol w="396044"/>
                <a:gridCol w="432048"/>
                <a:gridCol w="432048"/>
                <a:gridCol w="401508"/>
              </a:tblGrid>
              <a:tr h="39553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/>
                        <a:t>항목</a:t>
                      </a:r>
                      <a:endParaRPr lang="ko-KR" altLang="en-US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b="1"/>
                        <a:t>추진 사항</a:t>
                      </a:r>
                      <a:endParaRPr lang="ko-KR" altLang="en-US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1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2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3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4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5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6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en-US" altLang="ko-KR" sz="1300" b="1"/>
                        <a:t>7</a:t>
                      </a:r>
                      <a:endParaRPr lang="ko-KR" altLang="en-US" sz="1300" b="1"/>
                    </a:p>
                  </a:txBody>
                  <a:tcPr marL="91440" marR="9144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610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하드웨어 조사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 lang="ko-KR" altLang="en-US"/>
                      </a:pPr>
                      <a:r>
                        <a:rPr lang="ko-KR" altLang="en-US" sz="1300"/>
                        <a:t>- 구현할 기능에 맞는 하드웨어 조사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6424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시스템 설계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buNone/>
                        <a:defRPr lang="ko-KR" altLang="en-US"/>
                      </a:pPr>
                      <a:r>
                        <a:rPr lang="en-US" altLang="ko-KR" sz="1300"/>
                        <a:t>- </a:t>
                      </a:r>
                      <a:r>
                        <a:rPr lang="ko-KR" altLang="en-US" sz="1300"/>
                        <a:t>스마트폰 </a:t>
                      </a: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 설계 및 사용할 함수 선택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583819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구현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도어락 구현</a:t>
                      </a:r>
                      <a:r>
                        <a:rPr lang="en-US" altLang="ko-KR" sz="1300"/>
                        <a:t>, </a:t>
                      </a:r>
                      <a:r>
                        <a:rPr lang="ko-KR" altLang="en-US" sz="1300"/>
                        <a:t>전등 구현</a:t>
                      </a: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커튼 구현 및 조도 센서와 결합</a:t>
                      </a: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en-US" altLang="ko-KR" sz="1300"/>
                        <a:t>-</a:t>
                      </a:r>
                      <a:r>
                        <a:rPr lang="ko-KR" altLang="en-US" sz="1300"/>
                        <a:t> 카메라 구현 </a:t>
                      </a: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카메라와 초음파 센서를 결합 구현</a:t>
                      </a: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</a:t>
                      </a:r>
                      <a:r>
                        <a:rPr lang="ko-KR" altLang="en-US" sz="1200"/>
                        <a:t>와이파이로 만든 것들과 라즈베리파이 연동</a:t>
                      </a:r>
                      <a:endParaRPr lang="ko-KR" altLang="en-US" sz="1200"/>
                    </a:p>
                    <a:p>
                      <a:pPr algn="l" latinLnBrk="1">
                        <a:buNone/>
                        <a:defRPr lang="ko-KR" altLang="en-US"/>
                      </a:pPr>
                      <a:endParaRPr lang="ko-KR" altLang="en-US" sz="1300"/>
                    </a:p>
                    <a:p>
                      <a:pPr algn="l" latinLnBrk="1">
                        <a:buNone/>
                        <a:defRPr lang="ko-KR" altLang="en-US"/>
                      </a:pPr>
                      <a:r>
                        <a:rPr lang="ko-KR" altLang="en-US" sz="1300"/>
                        <a:t>- 스마트폰 </a:t>
                      </a:r>
                      <a:r>
                        <a:rPr lang="en-US" altLang="ko-KR" sz="1300"/>
                        <a:t>UI</a:t>
                      </a:r>
                      <a:r>
                        <a:rPr lang="ko-KR" altLang="en-US" sz="1300"/>
                        <a:t> 제작 및 만든 것들과 연동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5587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 lang="ko-KR" altLang="en-US"/>
                      </a:pPr>
                      <a:r>
                        <a:rPr lang="ko-KR" altLang="en-US" sz="1300"/>
                        <a:t>데모 및 수정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en-US" altLang="ko-KR" sz="1300"/>
                        <a:t> </a:t>
                      </a:r>
                      <a:r>
                        <a:rPr lang="ko-KR" altLang="en-US" sz="1300"/>
                        <a:t>데모 기능 테스트</a:t>
                      </a:r>
                      <a:endParaRPr lang="ko-KR" altLang="en-US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endParaRPr lang="en-US" altLang="ko-KR" sz="1300"/>
                    </a:p>
                    <a:p>
                      <a:pPr algn="l" latinLnBrk="1">
                        <a:buChar char="-"/>
                        <a:defRPr lang="ko-KR" altLang="en-US"/>
                      </a:pPr>
                      <a:r>
                        <a:rPr lang="ko-KR" altLang="en-US" sz="1300"/>
                        <a:t> 버그 및 오류 수정</a:t>
                      </a:r>
                      <a:endParaRPr lang="ko-KR" altLang="en-US" sz="13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p>
                      <a:pPr latinLnBrk="1">
                        <a:defRPr lang="ko-KR" altLang="en-US"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5544108" y="2060848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760132" y="2528900"/>
            <a:ext cx="64807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20172" y="3104964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36196" y="3501008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16216" y="3861048"/>
            <a:ext cx="792088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804248" y="4293096"/>
            <a:ext cx="68407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88224" y="4745023"/>
            <a:ext cx="1171246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632340" y="5733256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380312" y="5136098"/>
            <a:ext cx="936104" cy="16511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632340" y="6093296"/>
            <a:ext cx="828092" cy="144016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1560" y="2708920"/>
            <a:ext cx="79928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Thank you for watching our PPT</a:t>
            </a:r>
            <a:endParaRPr lang="ko-KR" alt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26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istrator\Desktop\dsfasfdf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223" y="2277892"/>
            <a:ext cx="3312368" cy="299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87824" y="1988840"/>
            <a:ext cx="59046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Question</a:t>
            </a:r>
          </a:p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&amp;</a:t>
            </a:r>
          </a:p>
          <a:p>
            <a:pPr algn="ctr"/>
            <a:r>
              <a:rPr lang="en-US" altLang="ko-KR" sz="7200" b="1" dirty="0" smtClean="0">
                <a:solidFill>
                  <a:schemeClr val="accent6">
                    <a:lumMod val="75000"/>
                  </a:schemeClr>
                </a:solidFill>
              </a:rPr>
              <a:t>Answer</a:t>
            </a:r>
            <a:endParaRPr lang="ko-KR" altLang="en-US" sz="72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2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직사각형 2056"/>
          <p:cNvSpPr/>
          <p:nvPr/>
        </p:nvSpPr>
        <p:spPr>
          <a:xfrm>
            <a:off x="5004048" y="4293096"/>
            <a:ext cx="1728192" cy="7200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7187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전체적 구조</a:t>
            </a:r>
            <a:endParaRPr lang="ko-KR" altLang="en-US"/>
          </a:p>
        </p:txBody>
      </p:sp>
      <p:pic>
        <p:nvPicPr>
          <p:cNvPr id="2050" name="Picture 2" descr="C:\Users\백승범\Desktop\말똥가리\스마트폰 보이스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3726" y="2786495"/>
            <a:ext cx="1303228" cy="1716814"/>
          </a:xfrm>
          <a:prstGeom prst="rect">
            <a:avLst/>
          </a:prstGeom>
          <a:noFill/>
        </p:spPr>
      </p:pic>
      <p:pic>
        <p:nvPicPr>
          <p:cNvPr id="2052" name="Picture 4" descr="C:\Users\백승범\Desktop\말똥가리\라즈베리파이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317198" y="3025108"/>
            <a:ext cx="1490092" cy="141200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015716" y="2672916"/>
            <a:ext cx="1113244" cy="36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b="1">
                <a:solidFill>
                  <a:schemeClr val="tx2"/>
                </a:solidFill>
              </a:rPr>
              <a:t>와이파이</a:t>
            </a:r>
            <a:endParaRPr lang="ko-KR" altLang="en-US" b="1">
              <a:solidFill>
                <a:schemeClr val="tx2"/>
              </a:solidFill>
            </a:endParaRPr>
          </a:p>
        </p:txBody>
      </p:sp>
      <p:pic>
        <p:nvPicPr>
          <p:cNvPr id="27" name="Picture 11" descr="C:\Users\백승범\Desktop\말똥가리\카메라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32040" y="1561653"/>
            <a:ext cx="1728192" cy="1129002"/>
          </a:xfrm>
          <a:prstGeom prst="rect">
            <a:avLst/>
          </a:prstGeom>
          <a:noFill/>
        </p:spPr>
      </p:pic>
      <p:pic>
        <p:nvPicPr>
          <p:cNvPr id="29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912260" y="3895369"/>
            <a:ext cx="1656184" cy="1117806"/>
          </a:xfrm>
          <a:prstGeom prst="rect">
            <a:avLst/>
          </a:prstGeom>
          <a:noFill/>
        </p:spPr>
      </p:pic>
      <p:pic>
        <p:nvPicPr>
          <p:cNvPr id="32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6929529" y="2023161"/>
            <a:ext cx="1422890" cy="1764196"/>
          </a:xfrm>
          <a:prstGeom prst="rect">
            <a:avLst/>
          </a:prstGeom>
          <a:noFill/>
        </p:spPr>
      </p:pic>
      <p:pic>
        <p:nvPicPr>
          <p:cNvPr id="24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994283" y="3176972"/>
            <a:ext cx="1101552" cy="1065176"/>
          </a:xfrm>
          <a:prstGeom prst="rect">
            <a:avLst/>
          </a:prstGeom>
          <a:noFill/>
        </p:spPr>
      </p:pic>
      <p:sp>
        <p:nvSpPr>
          <p:cNvPr id="2062" name="L 도형 2053"/>
          <p:cNvSpPr/>
          <p:nvPr/>
        </p:nvSpPr>
        <p:spPr>
          <a:xfrm rot="5380955">
            <a:off x="3898322" y="1962646"/>
            <a:ext cx="841709" cy="862099"/>
          </a:xfrm>
          <a:prstGeom prst="corner">
            <a:avLst>
              <a:gd name="adj1" fmla="val 10546"/>
              <a:gd name="adj2" fmla="val 9338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pic>
        <p:nvPicPr>
          <p:cNvPr id="2063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5292588" y="5048691"/>
            <a:ext cx="1367644" cy="1332636"/>
          </a:xfrm>
          <a:prstGeom prst="rect">
            <a:avLst/>
          </a:prstGeom>
          <a:noFill/>
        </p:spPr>
      </p:pic>
      <p:sp>
        <p:nvSpPr>
          <p:cNvPr id="2065" name="L 도형 2053"/>
          <p:cNvSpPr/>
          <p:nvPr/>
        </p:nvSpPr>
        <p:spPr>
          <a:xfrm rot="21580955">
            <a:off x="3934985" y="4543765"/>
            <a:ext cx="1213083" cy="1191287"/>
          </a:xfrm>
          <a:prstGeom prst="corner">
            <a:avLst>
              <a:gd name="adj1" fmla="val 7250"/>
              <a:gd name="adj2" fmla="val 9338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18236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  <p:sp>
        <p:nvSpPr>
          <p:cNvPr id="2066" name="직사각형 2056"/>
          <p:cNvSpPr/>
          <p:nvPr/>
        </p:nvSpPr>
        <p:spPr>
          <a:xfrm>
            <a:off x="5040052" y="3176972"/>
            <a:ext cx="1692188" cy="72007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</a:ln>
          <a:effectLst/>
        </p:spPr>
        <p:txBody>
          <a:bodyPr vert="horz" wrap="square" lIns="91440" tIns="45720" rIns="91440" bIns="45720" anchor="ctr" anchorCtr="0"/>
          <a:lstStyle/>
          <a:p>
            <a:pPr marL="0" indent="0" algn="l" defTabSz="84463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en-US" sz="1800" b="0" i="0" u="none">
              <a:solidFill>
                <a:schemeClr val="tx1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모서리가 둥근 직사각형 44"/>
          <p:cNvSpPr/>
          <p:nvPr/>
        </p:nvSpPr>
        <p:spPr>
          <a:xfrm>
            <a:off x="6384532" y="5373216"/>
            <a:ext cx="1872208" cy="97210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카메라 :</a:t>
            </a:r>
            <a:endParaRPr lang="ko-KR" altLang="en-US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초음파 센서와 사용</a:t>
            </a:r>
            <a:r>
              <a:rPr lang="en-US" altLang="ko-KR" sz="1500">
                <a:solidFill>
                  <a:schemeClr val="tx1"/>
                </a:solidFill>
              </a:rPr>
              <a:t>.</a:t>
            </a: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대상은 LC</a:t>
            </a:r>
            <a:r>
              <a:rPr lang="en-US" altLang="ko-KR" sz="1500">
                <a:solidFill>
                  <a:schemeClr val="tx1"/>
                </a:solidFill>
              </a:rPr>
              <a:t>D, </a:t>
            </a:r>
            <a:r>
              <a:rPr lang="ko-KR" altLang="en-US" sz="1500">
                <a:solidFill>
                  <a:schemeClr val="tx1"/>
                </a:solidFill>
              </a:rPr>
              <a:t>스마트폰으로 확인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980376" y="5373216"/>
            <a:ext cx="1368152" cy="1008112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커튼 :</a:t>
            </a:r>
            <a:endParaRPr lang="ko-KR" altLang="en-US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조도 센서, 모터로 올림, 내림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572000" y="1581299"/>
            <a:ext cx="1884540" cy="840543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도어락 : 스마트폰을 통한 열고 닫기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1030" name="Picture 6" descr="C:\Users\백승범\Desktop\말똥가리\도어락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53631" y="2452936"/>
            <a:ext cx="1979624" cy="1336104"/>
          </a:xfrm>
          <a:prstGeom prst="rect">
            <a:avLst/>
          </a:prstGeom>
          <a:noFill/>
        </p:spPr>
      </p:pic>
      <p:pic>
        <p:nvPicPr>
          <p:cNvPr id="1031" name="Picture 7" descr="C:\Users\백승범\Desktop\말똥가리\커튼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014376" y="3768747"/>
            <a:ext cx="1370156" cy="1584176"/>
          </a:xfrm>
          <a:prstGeom prst="rect">
            <a:avLst/>
          </a:prstGeom>
          <a:noFill/>
        </p:spPr>
      </p:pic>
      <p:pic>
        <p:nvPicPr>
          <p:cNvPr id="1035" name="Picture 11" descr="C:\Users\백승범\Desktop\말똥가리\카메라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418532" y="3804751"/>
            <a:ext cx="1908212" cy="1548172"/>
          </a:xfrm>
          <a:prstGeom prst="rect">
            <a:avLst/>
          </a:prstGeom>
          <a:noFill/>
        </p:spPr>
      </p:pic>
      <p:sp>
        <p:nvSpPr>
          <p:cNvPr id="48" name="모서리가 둥근 직사각형 47"/>
          <p:cNvSpPr/>
          <p:nvPr/>
        </p:nvSpPr>
        <p:spPr>
          <a:xfrm>
            <a:off x="6458123" y="1628800"/>
            <a:ext cx="1366569" cy="792088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ko-KR" altLang="en-US" sz="1500">
                <a:solidFill>
                  <a:schemeClr val="tx1"/>
                </a:solidFill>
              </a:rPr>
              <a:t>전등</a:t>
            </a:r>
            <a:r>
              <a:rPr lang="en-US" altLang="ko-KR" sz="1500">
                <a:solidFill>
                  <a:schemeClr val="tx1"/>
                </a:solidFill>
              </a:rPr>
              <a:t> :</a:t>
            </a:r>
            <a:endParaRPr lang="en-US" altLang="ko-KR" sz="1500">
              <a:solidFill>
                <a:schemeClr val="tx1"/>
              </a:solidFill>
            </a:endParaRPr>
          </a:p>
          <a:p>
            <a:pPr algn="ctr">
              <a:defRPr lang="ko-KR" altLang="en-US"/>
            </a:pPr>
            <a:r>
              <a:rPr lang="en-US" altLang="ko-KR" sz="1500">
                <a:solidFill>
                  <a:schemeClr val="tx1"/>
                </a:solidFill>
              </a:rPr>
              <a:t>키거나 끄</a:t>
            </a:r>
            <a:r>
              <a:rPr lang="ko-KR" altLang="en-US" sz="1500">
                <a:solidFill>
                  <a:schemeClr val="tx1"/>
                </a:solidFill>
              </a:rPr>
              <a:t>기</a:t>
            </a:r>
            <a:r>
              <a:rPr lang="en-US" altLang="ko-KR" sz="1500">
                <a:solidFill>
                  <a:schemeClr val="tx1"/>
                </a:solidFill>
              </a:rPr>
              <a:t>, 밝</a:t>
            </a:r>
            <a:r>
              <a:rPr lang="ko-KR" altLang="en-US" sz="1500">
                <a:solidFill>
                  <a:schemeClr val="tx1"/>
                </a:solidFill>
              </a:rPr>
              <a:t>기</a:t>
            </a:r>
            <a:r>
              <a:rPr lang="en-US" altLang="ko-KR" sz="1500">
                <a:solidFill>
                  <a:schemeClr val="tx1"/>
                </a:solidFill>
              </a:rPr>
              <a:t> 제어</a:t>
            </a:r>
            <a:endParaRPr lang="ko-KR" altLang="en-US" sz="1500">
              <a:solidFill>
                <a:schemeClr val="tx1"/>
              </a:solidFill>
            </a:endParaRPr>
          </a:p>
        </p:txBody>
      </p:sp>
      <p:pic>
        <p:nvPicPr>
          <p:cNvPr id="1036" name="Picture 12" descr="C:\Users\백승범\Desktop\말똥가리\전등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454536" y="2471723"/>
            <a:ext cx="1368046" cy="1333028"/>
          </a:xfrm>
          <a:prstGeom prst="rect">
            <a:avLst/>
          </a:prstGeom>
          <a:noFill/>
        </p:spPr>
      </p:pic>
      <p:grpSp>
        <p:nvGrpSpPr>
          <p:cNvPr id="4100" name="그룹 4099"/>
          <p:cNvGrpSpPr/>
          <p:nvPr/>
        </p:nvGrpSpPr>
        <p:grpSpPr>
          <a:xfrm rot="0">
            <a:off x="1187624" y="2024844"/>
            <a:ext cx="1878034" cy="3816424"/>
            <a:chOff x="539552" y="1448780"/>
            <a:chExt cx="1878034" cy="3816424"/>
          </a:xfrm>
        </p:grpSpPr>
        <p:sp>
          <p:nvSpPr>
            <p:cNvPr id="51" name="모서리가 둥근 직사각형 50"/>
            <p:cNvSpPr/>
            <p:nvPr/>
          </p:nvSpPr>
          <p:spPr>
            <a:xfrm>
              <a:off x="539552" y="3969060"/>
              <a:ext cx="1872208" cy="1296144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스마트폰 :</a:t>
              </a:r>
              <a:endParaRPr lang="ko-KR" altLang="en-US" sz="150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 </a:t>
              </a:r>
              <a:r>
                <a:rPr lang="en-US" altLang="ko-KR" sz="1500">
                  <a:solidFill>
                    <a:schemeClr val="tx1"/>
                  </a:solidFill>
                </a:rPr>
                <a:t>UI</a:t>
              </a:r>
              <a:r>
                <a:rPr lang="ko-KR" altLang="en-US" sz="1500">
                  <a:solidFill>
                    <a:schemeClr val="tx1"/>
                  </a:solidFill>
                </a:rPr>
                <a:t> 제작과 라즈베리 파이 연결을 이용한</a:t>
              </a:r>
              <a:endParaRPr lang="ko-KR" altLang="en-US" sz="1500">
                <a:solidFill>
                  <a:schemeClr val="tx1"/>
                </a:solidFill>
              </a:endParaRPr>
            </a:p>
            <a:p>
              <a:pPr algn="ctr">
                <a:defRPr lang="ko-KR" altLang="en-US"/>
              </a:pPr>
              <a:r>
                <a:rPr lang="ko-KR" altLang="en-US" sz="1500">
                  <a:solidFill>
                    <a:schemeClr val="tx1"/>
                  </a:solidFill>
                </a:rPr>
                <a:t>사물 제어</a:t>
              </a:r>
              <a:endParaRPr lang="ko-KR" altLang="en-US" sz="1500">
                <a:solidFill>
                  <a:schemeClr val="tx1"/>
                </a:solidFill>
              </a:endParaRPr>
            </a:p>
          </p:txBody>
        </p:sp>
        <p:pic>
          <p:nvPicPr>
            <p:cNvPr id="18" name="Picture 2" descr="C:\Users\백승범\Desktop\말똥가리\스마트폰 보이스.PNG"/>
            <p:cNvPicPr>
              <a:picLocks noChangeAspect="1" noChangeArrowheads="1"/>
            </p:cNvPicPr>
            <p:nvPr/>
          </p:nvPicPr>
          <p:blipFill rotWithShape="1">
            <a:blip r:embed="rId6"/>
            <a:srcRect/>
            <a:stretch>
              <a:fillRect/>
            </a:stretch>
          </p:blipFill>
          <p:spPr>
            <a:xfrm>
              <a:off x="539552" y="1448780"/>
              <a:ext cx="1878034" cy="2474038"/>
            </a:xfrm>
            <a:prstGeom prst="rect">
              <a:avLst/>
            </a:prstGeom>
            <a:noFill/>
          </p:spPr>
        </p:pic>
      </p:grpSp>
      <p:sp>
        <p:nvSpPr>
          <p:cNvPr id="4102" name="Title 1"/>
          <p:cNvSpPr>
            <a:spLocks noGrp="1"/>
          </p:cNvSpPr>
          <p:nvPr>
            <p:ph type="title" idx="0"/>
          </p:nvPr>
        </p:nvSpPr>
        <p:spPr>
          <a:xfrm>
            <a:off x="533400" y="274638"/>
            <a:ext cx="8153400" cy="1020762"/>
          </a:xfrm>
        </p:spPr>
        <p:txBody>
          <a:bodyPr vert="horz" wrap="square" lIns="91440" tIns="45720" rIns="91440" bIns="45720" anchor="ctr" anchorCtr="0"/>
          <a:lstStyle/>
          <a:p>
            <a:pPr algn="ctr">
              <a:defRPr lang="ko-KR" altLang="en-US"/>
            </a:pPr>
            <a:r>
              <a:rPr lang="ko-KR" altLang="en-US"/>
              <a:t>개발 내용</a:t>
            </a:r>
            <a:endParaRPr lang="ko-KR" altLang="en-US"/>
          </a:p>
        </p:txBody>
      </p:sp>
      <p:pic>
        <p:nvPicPr>
          <p:cNvPr id="4103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 rot="5400000">
            <a:off x="3311860" y="3284984"/>
            <a:ext cx="893604" cy="864096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>
          <a:xfrm>
            <a:off x="323528" y="260648"/>
            <a:ext cx="8153400" cy="1020762"/>
          </a:xfrm>
        </p:spPr>
        <p:txBody>
          <a:bodyPr/>
          <a:lstStyle/>
          <a:p>
            <a:pPr algn="ctr">
              <a:defRPr lang="ko-KR" altLang="en-US"/>
            </a:pPr>
            <a:r>
              <a:rPr lang="ko-KR" altLang="en-US"/>
              <a:t>하드웨어</a:t>
            </a:r>
            <a:endParaRPr lang="ko-KR" altLang="en-US"/>
          </a:p>
        </p:txBody>
      </p:sp>
      <p:pic>
        <p:nvPicPr>
          <p:cNvPr id="3075" name="Picture 3" descr="C:\Users\백승범\Desktop\말똥가리\B+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2012995" y="4596354"/>
            <a:ext cx="2201924" cy="1487230"/>
          </a:xfrm>
          <a:prstGeom prst="rect">
            <a:avLst/>
          </a:prstGeom>
          <a:noFill/>
        </p:spPr>
      </p:pic>
      <p:pic>
        <p:nvPicPr>
          <p:cNvPr id="1027" name="Picture 3" descr="C:\Users\백승범\Desktop\말똥가리\라즈베리파이1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33160" y="1647920"/>
            <a:ext cx="4342016" cy="28812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362507" y="5833772"/>
            <a:ext cx="1620180" cy="36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/>
              <a:t>와이파이 사용</a:t>
            </a:r>
            <a:endParaRPr lang="en-US" altLang="ko-KR"/>
          </a:p>
        </p:txBody>
      </p:sp>
      <p:pic>
        <p:nvPicPr>
          <p:cNvPr id="6146" name="Picture 2" descr="C:\Users\백승범\Desktop\말똥가리\ㄴㅇㅁㄴㅇ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70519" y="4570176"/>
            <a:ext cx="1235286" cy="1194494"/>
          </a:xfrm>
          <a:prstGeom prst="rect">
            <a:avLst/>
          </a:prstGeom>
          <a:noFill/>
        </p:spPr>
      </p:pic>
      <p:pic>
        <p:nvPicPr>
          <p:cNvPr id="1026" name="Picture 2" descr="C:\Users\백승범\Desktop\말똥가리\라즈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5640288" y="1624391"/>
            <a:ext cx="2244080" cy="3668837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카메라와 초음파 센서</a:t>
            </a:r>
            <a:endParaRPr lang="ko-KR" altLang="en-US"/>
          </a:p>
        </p:txBody>
      </p:sp>
      <p:pic>
        <p:nvPicPr>
          <p:cNvPr id="4098" name="Picture 2" descr="C:\Users\백승범\Desktop\말똥가리\카메라모듈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475656" y="1689032"/>
            <a:ext cx="2736304" cy="256805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4572000" y="2301601"/>
            <a:ext cx="3260458" cy="1611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000" b="1"/>
              <a:t>V2 8Megapixel</a:t>
            </a:r>
            <a:endParaRPr lang="en-US" altLang="ko-KR" sz="2000" b="1"/>
          </a:p>
          <a:p>
            <a:pPr lvl="0">
              <a:defRPr lang="ko-KR" altLang="en-US"/>
            </a:pPr>
            <a:r>
              <a:rPr lang="en-US" altLang="ko-KR" sz="2000" b="1">
                <a:solidFill>
                  <a:schemeClr val="tx2"/>
                </a:solidFill>
              </a:rPr>
              <a:t>800</a:t>
            </a:r>
            <a:r>
              <a:rPr lang="ko-KR" altLang="en-US" sz="2000" b="1">
                <a:solidFill>
                  <a:schemeClr val="tx2"/>
                </a:solidFill>
              </a:rPr>
              <a:t>만 화소</a:t>
            </a:r>
            <a:r>
              <a:rPr lang="en-US" altLang="ko-KR" sz="2000" b="1">
                <a:solidFill>
                  <a:schemeClr val="tx2"/>
                </a:solidFill>
              </a:rPr>
              <a:t> CSI interface</a:t>
            </a:r>
            <a:endParaRPr lang="en-US" altLang="ko-KR" sz="2000" b="1">
              <a:solidFill>
                <a:schemeClr val="tx2"/>
              </a:solidFill>
            </a:endParaRPr>
          </a:p>
          <a:p>
            <a:pPr lvl="0">
              <a:defRPr lang="ko-KR" altLang="en-US"/>
            </a:pPr>
            <a:endParaRPr lang="en-US" altLang="ko-KR" sz="2000" b="1">
              <a:solidFill>
                <a:schemeClr val="tx2"/>
              </a:solidFill>
            </a:endParaRPr>
          </a:p>
          <a:p>
            <a:pPr lvl="0">
              <a:defRPr lang="ko-KR" altLang="en-US"/>
            </a:pPr>
            <a:r>
              <a:rPr lang="ko-KR" altLang="en-US" sz="2000" b="1">
                <a:solidFill>
                  <a:schemeClr val="tx2"/>
                </a:solidFill>
              </a:rPr>
              <a:t>사진을 찍어서 </a:t>
            </a:r>
            <a:r>
              <a:rPr lang="en-US" altLang="ko-KR" sz="2000" b="1">
                <a:solidFill>
                  <a:schemeClr val="tx2"/>
                </a:solidFill>
              </a:rPr>
              <a:t>LCD</a:t>
            </a:r>
            <a:r>
              <a:rPr lang="ko-KR" altLang="en-US" sz="2000" b="1">
                <a:solidFill>
                  <a:schemeClr val="tx2"/>
                </a:solidFill>
              </a:rPr>
              <a:t>에 전송</a:t>
            </a:r>
            <a:endParaRPr lang="ko-KR" altLang="en-US" sz="2000" b="1">
              <a:solidFill>
                <a:schemeClr val="tx2"/>
              </a:solidFill>
            </a:endParaRPr>
          </a:p>
          <a:p>
            <a:pPr lvl="0">
              <a:defRPr lang="ko-KR" altLang="en-US"/>
            </a:pPr>
            <a:endParaRPr lang="ko-KR" altLang="en-US" sz="2000" b="1">
              <a:solidFill>
                <a:schemeClr val="tx2"/>
              </a:solidFill>
            </a:endParaRPr>
          </a:p>
        </p:txBody>
      </p:sp>
      <p:pic>
        <p:nvPicPr>
          <p:cNvPr id="4101" name="Picture 2" descr="C:\Users\백승범\Desktop\말똥가리\초음파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868144" y="4411762"/>
            <a:ext cx="2664296" cy="1717537"/>
          </a:xfrm>
          <a:prstGeom prst="rect">
            <a:avLst/>
          </a:prstGeom>
          <a:noFill/>
        </p:spPr>
      </p:pic>
      <p:sp>
        <p:nvSpPr>
          <p:cNvPr id="4108" name="TextBox 15"/>
          <p:cNvSpPr txBox="1"/>
          <p:nvPr/>
        </p:nvSpPr>
        <p:spPr>
          <a:xfrm>
            <a:off x="1475656" y="4537665"/>
            <a:ext cx="4428492" cy="1461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500" b="1"/>
              <a:t>초음파 센서 HC-SR04 / ULTRA SONIC SENSOR</a:t>
            </a:r>
            <a:endParaRPr lang="en-US" altLang="ko-KR" sz="1500" b="1"/>
          </a:p>
          <a:p>
            <a:pPr lvl="0">
              <a:defRPr lang="ko-KR" altLang="en-US"/>
            </a:pPr>
            <a:endParaRPr lang="en-US" altLang="ko-KR" sz="1500" b="1"/>
          </a:p>
          <a:p>
            <a:pPr lvl="0">
              <a:defRPr lang="ko-KR" altLang="en-US"/>
            </a:pPr>
            <a:r>
              <a:rPr lang="ko-KR" altLang="en-US" sz="1500" b="1"/>
              <a:t>작동 전압 :</a:t>
            </a:r>
            <a:r>
              <a:rPr lang="en-US" altLang="ko-KR" sz="1500" b="1"/>
              <a:t> DC 5V</a:t>
            </a:r>
            <a:endParaRPr lang="en-US" altLang="ko-KR" sz="1500" b="1"/>
          </a:p>
          <a:p>
            <a:pPr lvl="0">
              <a:defRPr lang="ko-KR" altLang="en-US"/>
            </a:pPr>
            <a:r>
              <a:rPr lang="en-US" altLang="ko-KR" sz="1500" b="1"/>
              <a:t>Min Range : 2cm</a:t>
            </a:r>
            <a:endParaRPr lang="en-US" altLang="ko-KR" sz="1500" b="1"/>
          </a:p>
          <a:p>
            <a:pPr lvl="0">
              <a:defRPr lang="ko-KR" altLang="en-US"/>
            </a:pPr>
            <a:r>
              <a:rPr lang="en-US" altLang="ko-KR" sz="1500" b="1"/>
              <a:t>Max Range : 4m</a:t>
            </a:r>
            <a:endParaRPr lang="en-US" altLang="ko-KR" sz="1500" b="1"/>
          </a:p>
          <a:p>
            <a:pPr lvl="0">
              <a:defRPr lang="ko-KR" altLang="en-US"/>
            </a:pPr>
            <a:endParaRPr lang="ko-KR" altLang="en-US" sz="1500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전등과 커튼</a:t>
            </a:r>
            <a:endParaRPr lang="ko-KR" altLang="en-US"/>
          </a:p>
        </p:txBody>
      </p:sp>
      <p:pic>
        <p:nvPicPr>
          <p:cNvPr id="5122" name="Picture 2" descr="C:\Users\백승범\Desktop\말똥가리\고휘도 LED 모듈.PNG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97762" y="4591836"/>
            <a:ext cx="2048759" cy="1872209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618043" y="5239515"/>
            <a:ext cx="3660504" cy="816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1600" b="1"/>
              <a:t>전등 </a:t>
            </a:r>
            <a:r>
              <a:rPr lang="en-US" altLang="ko-KR" sz="1600" b="1"/>
              <a:t> </a:t>
            </a:r>
            <a:r>
              <a:rPr lang="ko-KR" altLang="en-US" sz="1600" b="1"/>
              <a:t>고휘도 </a:t>
            </a:r>
            <a:r>
              <a:rPr lang="en-US" altLang="ko-KR" sz="1600" b="1"/>
              <a:t>LED </a:t>
            </a:r>
            <a:endParaRPr lang="en-US" altLang="ko-KR" sz="1600" b="1"/>
          </a:p>
          <a:p>
            <a:pPr algn="ctr">
              <a:defRPr lang="ko-KR" altLang="en-US"/>
            </a:pPr>
            <a:r>
              <a:rPr lang="ko-KR" altLang="en-US" sz="1600" b="1"/>
              <a:t>플래쉬 모듈</a:t>
            </a:r>
            <a:endParaRPr lang="ko-KR" altLang="en-US" sz="1600" b="1"/>
          </a:p>
          <a:p>
            <a:pPr algn="ctr">
              <a:defRPr lang="ko-KR" altLang="en-US"/>
            </a:pPr>
            <a:r>
              <a:rPr lang="ko-KR" altLang="en-US" sz="1600" b="1">
                <a:solidFill>
                  <a:schemeClr val="tx2"/>
                </a:solidFill>
              </a:rPr>
              <a:t>밝기 조절 기능</a:t>
            </a:r>
            <a:endParaRPr lang="en-US" altLang="ko-KR" sz="1600" b="1">
              <a:solidFill>
                <a:schemeClr val="tx2"/>
              </a:solidFill>
            </a:endParaRPr>
          </a:p>
        </p:txBody>
      </p:sp>
      <p:pic>
        <p:nvPicPr>
          <p:cNvPr id="4" name="Picture 4" descr="C:\Users\백승범\Desktop\말똥가리\모듈.PNG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435553" y="4883968"/>
            <a:ext cx="1512168" cy="1542092"/>
          </a:xfrm>
          <a:prstGeom prst="rect">
            <a:avLst/>
          </a:prstGeom>
          <a:noFill/>
        </p:spPr>
      </p:pic>
      <p:pic>
        <p:nvPicPr>
          <p:cNvPr id="5126" name="Picture 6" descr="C:\Users\백승범\Desktop\말똥가리\커튼11.PNG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615613" y="1435205"/>
            <a:ext cx="3240360" cy="3173872"/>
          </a:xfrm>
          <a:prstGeom prst="rect">
            <a:avLst/>
          </a:prstGeom>
          <a:noFill/>
        </p:spPr>
      </p:pic>
      <p:sp>
        <p:nvSpPr>
          <p:cNvPr id="5" name="왼쪽 화살표 4"/>
          <p:cNvSpPr/>
          <p:nvPr/>
        </p:nvSpPr>
        <p:spPr>
          <a:xfrm>
            <a:off x="3931497" y="2007424"/>
            <a:ext cx="2520280" cy="355698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anchor="t" anchorCtr="0"/>
          <a:lstStyle/>
          <a:p>
            <a:pPr marL="0" indent="0" algn="l" defTabSz="90000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  <a:defRPr lang="ko-KR" altLang="en-US"/>
            </a:pPr>
            <a:endParaRPr lang="ko-KR" altLang="en-US" sz="1800" b="0" i="0" u="none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51920" y="1657444"/>
            <a:ext cx="2671865" cy="367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b="1"/>
              <a:t>DC</a:t>
            </a:r>
            <a:r>
              <a:rPr lang="ko-KR" altLang="en-US" b="1"/>
              <a:t> 모터 장착</a:t>
            </a:r>
            <a:endParaRPr lang="ko-KR" altLang="en-US" b="1"/>
          </a:p>
        </p:txBody>
      </p:sp>
      <p:pic>
        <p:nvPicPr>
          <p:cNvPr id="2050" name="Picture 2" descr="C:\Users\백승범\Desktop\말똥가리\조도센서.PNG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3829364" y="3583619"/>
            <a:ext cx="1246692" cy="1057536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459179" y="3649837"/>
            <a:ext cx="3125926" cy="634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>
                <a:solidFill>
                  <a:schemeClr val="tx2"/>
                </a:solidFill>
              </a:rPr>
              <a:t>조도 센서</a:t>
            </a:r>
            <a:r>
              <a:rPr lang="en-US" altLang="ko-KR" b="1"/>
              <a:t> </a:t>
            </a:r>
            <a:r>
              <a:rPr lang="en-US" altLang="ko-KR" sz="1600" b="1"/>
              <a:t>TEMT6000</a:t>
            </a:r>
            <a:r>
              <a:rPr lang="en-US" altLang="ko-KR" b="1"/>
              <a:t> </a:t>
            </a:r>
            <a:endParaRPr lang="en-US" altLang="ko-KR" b="1"/>
          </a:p>
          <a:p>
            <a:pPr algn="ctr">
              <a:defRPr lang="ko-KR" altLang="en-US"/>
            </a:pPr>
            <a:r>
              <a:rPr lang="ko-KR" altLang="en-US">
                <a:solidFill>
                  <a:schemeClr val="tx2"/>
                </a:solidFill>
              </a:rPr>
              <a:t>밝기에 따라 자동으로 컨트롤</a:t>
            </a:r>
            <a:endParaRPr lang="en-US" altLang="ko-KR">
              <a:solidFill>
                <a:schemeClr val="tx2"/>
              </a:solidFill>
            </a:endParaRPr>
          </a:p>
        </p:txBody>
      </p:sp>
      <p:pic>
        <p:nvPicPr>
          <p:cNvPr id="512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516216" y="1726359"/>
            <a:ext cx="1620180" cy="1585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 lang="ko-KR" altLang="en-US"/>
            </a:pPr>
            <a:r>
              <a:rPr lang="ko-KR" altLang="en-US"/>
              <a:t>도어락과 모터 드라이버</a:t>
            </a:r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lvl="0">
              <a:defRPr lang="ko-KR" altLang="en-US"/>
            </a:pPr>
            <a:endParaRPr lang="ko-KR" altLang="en-US"/>
          </a:p>
        </p:txBody>
      </p:sp>
      <p:pic>
        <p:nvPicPr>
          <p:cNvPr id="615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9692" y="4329100"/>
            <a:ext cx="2052228" cy="1566685"/>
          </a:xfrm>
          <a:prstGeom prst="rect">
            <a:avLst/>
          </a:prstGeom>
        </p:spPr>
      </p:pic>
      <p:pic>
        <p:nvPicPr>
          <p:cNvPr id="615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55676" y="2024844"/>
            <a:ext cx="2088232" cy="1932038"/>
          </a:xfrm>
          <a:prstGeom prst="rect">
            <a:avLst/>
          </a:prstGeom>
        </p:spPr>
      </p:pic>
      <p:pic>
        <p:nvPicPr>
          <p:cNvPr id="61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47964" y="2034675"/>
            <a:ext cx="3492388" cy="1970388"/>
          </a:xfrm>
          <a:prstGeom prst="rect">
            <a:avLst/>
          </a:prstGeom>
        </p:spPr>
      </p:pic>
      <p:sp>
        <p:nvSpPr>
          <p:cNvPr id="6155" name="TextBox 15"/>
          <p:cNvSpPr txBox="1"/>
          <p:nvPr/>
        </p:nvSpPr>
        <p:spPr>
          <a:xfrm>
            <a:off x="4427984" y="4348914"/>
            <a:ext cx="2700300" cy="700266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000" b="1">
                <a:solidFill>
                  <a:schemeClr val="tx2"/>
                </a:solidFill>
              </a:rPr>
              <a:t>모터와 연결하여</a:t>
            </a:r>
            <a:endParaRPr lang="ko-KR" altLang="en-US" sz="2000" b="1">
              <a:solidFill>
                <a:schemeClr val="tx2"/>
              </a:solidFill>
            </a:endParaRPr>
          </a:p>
          <a:p>
            <a:pPr lvl="0" algn="ctr">
              <a:defRPr lang="ko-KR" altLang="en-US"/>
            </a:pPr>
            <a:r>
              <a:rPr lang="ko-KR" altLang="en-US" sz="2000" b="1">
                <a:solidFill>
                  <a:schemeClr val="tx2"/>
                </a:solidFill>
              </a:rPr>
              <a:t>잠금 장치를 제어</a:t>
            </a:r>
            <a:endParaRPr lang="ko-KR" altLang="en-US" sz="2000" b="1">
              <a:solidFill>
                <a:schemeClr val="tx2"/>
              </a:solidFill>
            </a:endParaRPr>
          </a:p>
        </p:txBody>
      </p:sp>
      <p:cxnSp>
        <p:nvCxnSpPr>
          <p:cNvPr id="6156" name=""/>
          <p:cNvCxnSpPr/>
          <p:nvPr/>
        </p:nvCxnSpPr>
        <p:spPr>
          <a:xfrm>
            <a:off x="3851920" y="5625244"/>
            <a:ext cx="44600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tailEnd type="arrow"/>
          </a:ln>
          <a:effectLst/>
        </p:spPr>
      </p:cxnSp>
      <p:sp>
        <p:nvSpPr>
          <p:cNvPr id="6157" name="TextBox 15"/>
          <p:cNvSpPr txBox="1"/>
          <p:nvPr/>
        </p:nvSpPr>
        <p:spPr>
          <a:xfrm>
            <a:off x="4355976" y="5301208"/>
            <a:ext cx="1440160" cy="545237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tx2"/>
                </a:solidFill>
              </a:rPr>
              <a:t>모터와 연결할</a:t>
            </a:r>
            <a:endParaRPr lang="ko-KR" altLang="en-US" sz="1500" b="1">
              <a:solidFill>
                <a:schemeClr val="tx2"/>
              </a:solidFill>
            </a:endParaRPr>
          </a:p>
          <a:p>
            <a:pPr lvl="0" algn="ctr">
              <a:defRPr lang="ko-KR" altLang="en-US"/>
            </a:pPr>
            <a:r>
              <a:rPr lang="ko-KR" altLang="en-US" sz="1500" b="1">
                <a:solidFill>
                  <a:schemeClr val="tx2"/>
                </a:solidFill>
              </a:rPr>
              <a:t>모터 드라이버</a:t>
            </a:r>
            <a:endParaRPr lang="ko-KR" altLang="en-US" sz="1500" b="1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slightly_digital">
  <a:themeElements>
    <a:clrScheme name="Office 테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테마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spDef>
    <a:lnDef>
      <a:spPr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None/>
          <a:defRPr kumimoji="0" lang="en-US" sz="1800" b="0" i="0" u="none" strike="noStrike" cap="none" normalizeH="0" baseline="0" smtClean="0">
            <a:solidFill>
              <a:schemeClr val="tx1"/>
            </a:solidFill>
            <a:latin typeface="Arial"/>
          </a:defRPr>
        </a:defPPr>
      </a:lstStyle>
    </a:ln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489</ep:Words>
  <ep:PresentationFormat>화면 슬라이드 쇼(4:3)</ep:PresentationFormat>
  <ep:Paragraphs>174</ep:Paragraphs>
  <ep:Slides>34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ep:HeadingPairs>
  <ep:TitlesOfParts>
    <vt:vector size="35" baseType="lpstr">
      <vt:lpstr>slightly_digital</vt:lpstr>
      <vt:lpstr>2014152047 백승범 컴퓨터 공학과 2014154043 김용휘 컴퓨터 공학과</vt:lpstr>
      <vt:lpstr>목차</vt:lpstr>
      <vt:lpstr>IoT에 대한 사람들의 관심 증대</vt:lpstr>
      <vt:lpstr>전체적 구조</vt:lpstr>
      <vt:lpstr>개발 내용</vt:lpstr>
      <vt:lpstr>하드웨어</vt:lpstr>
      <vt:lpstr>카메라와 초음파 센서</vt:lpstr>
      <vt:lpstr>전등과 커튼</vt:lpstr>
      <vt:lpstr>도어락과 모터 드라이버</vt:lpstr>
      <vt:lpstr>부품 구조</vt:lpstr>
      <vt:lpstr>데모 세트장 구조</vt:lpstr>
      <vt:lpstr>환경설정</vt:lpstr>
      <vt:lpstr>초음파 센서</vt:lpstr>
      <vt:lpstr>초음파 센서</vt:lpstr>
      <vt:lpstr>UI 구성</vt:lpstr>
      <vt:lpstr>조절 버튼</vt:lpstr>
      <vt:lpstr>외출 시 상태확인</vt:lpstr>
      <vt:lpstr>서버구조</vt:lpstr>
      <vt:lpstr>유스케이스 다이어그램</vt:lpstr>
      <vt:lpstr>카메라 작동 알고리즘</vt:lpstr>
      <vt:lpstr>커튼 자동제어 알고리즘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시스템 모듈 상세 설계</vt:lpstr>
      <vt:lpstr>서버구조</vt:lpstr>
      <vt:lpstr>개발도구</vt:lpstr>
      <vt:lpstr>개발일정</vt:lpstr>
      <vt:lpstr>슬라이드 33</vt:lpstr>
      <vt:lpstr>슬라이드 34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2015-05-07T10:07:09.000</dcterms:created>
  <dc:creator>Windows 사용자</dc:creator>
  <cp:lastModifiedBy>YongHwi</cp:lastModifiedBy>
  <dcterms:modified xsi:type="dcterms:W3CDTF">2017-02-20T00:21:01.398</dcterms:modified>
  <cp:revision>447</cp:revision>
  <dc:title>slightly digital</dc:title>
</cp:coreProperties>
</file>